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261" r:id="rId3"/>
    <p:sldId id="262" r:id="rId4"/>
    <p:sldId id="263" r:id="rId5"/>
    <p:sldId id="264" r:id="rId6"/>
    <p:sldId id="286" r:id="rId7"/>
    <p:sldId id="295" r:id="rId8"/>
    <p:sldId id="303" r:id="rId9"/>
    <p:sldId id="258" r:id="rId10"/>
    <p:sldId id="273" r:id="rId11"/>
    <p:sldId id="271" r:id="rId12"/>
    <p:sldId id="259" r:id="rId13"/>
    <p:sldId id="267" r:id="rId14"/>
    <p:sldId id="268" r:id="rId15"/>
    <p:sldId id="272" r:id="rId16"/>
    <p:sldId id="297" r:id="rId17"/>
    <p:sldId id="298" r:id="rId18"/>
    <p:sldId id="296" r:id="rId19"/>
    <p:sldId id="301" r:id="rId20"/>
    <p:sldId id="284" r:id="rId21"/>
    <p:sldId id="260" r:id="rId22"/>
    <p:sldId id="300" r:id="rId23"/>
    <p:sldId id="287" r:id="rId24"/>
    <p:sldId id="270" r:id="rId25"/>
    <p:sldId id="294" r:id="rId26"/>
    <p:sldId id="276" r:id="rId27"/>
    <p:sldId id="304" r:id="rId28"/>
    <p:sldId id="277" r:id="rId29"/>
    <p:sldId id="278" r:id="rId30"/>
    <p:sldId id="285" r:id="rId31"/>
    <p:sldId id="293" r:id="rId32"/>
    <p:sldId id="282" r:id="rId33"/>
    <p:sldId id="279" r:id="rId34"/>
    <p:sldId id="288" r:id="rId35"/>
    <p:sldId id="289" r:id="rId36"/>
    <p:sldId id="290" r:id="rId37"/>
    <p:sldId id="280" r:id="rId38"/>
    <p:sldId id="281" r:id="rId39"/>
    <p:sldId id="292" r:id="rId40"/>
    <p:sldId id="283" r:id="rId41"/>
    <p:sldId id="291"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52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BD46F9-5849-448F-AA7A-B4BC1A07FFD0}" type="datetimeFigureOut">
              <a:rPr lang="en-US" smtClean="0"/>
              <a:t>4/11/2015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3A6D06-32B9-4059-A58F-F1357644D793}" type="slidenum">
              <a:rPr lang="en-US" smtClean="0"/>
              <a:t>‹#›</a:t>
            </a:fld>
            <a:endParaRPr lang="en-US"/>
          </a:p>
        </p:txBody>
      </p:sp>
    </p:spTree>
    <p:extLst>
      <p:ext uri="{BB962C8B-B14F-4D97-AF65-F5344CB8AC3E}">
        <p14:creationId xmlns:p14="http://schemas.microsoft.com/office/powerpoint/2010/main" val="3635384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Articles </a:t>
            </a:r>
            <a:r>
              <a:rPr lang="en-US" smtClean="0"/>
              <a:t>on website</a:t>
            </a:r>
            <a:endParaRPr lang="en-US"/>
          </a:p>
        </p:txBody>
      </p:sp>
      <p:sp>
        <p:nvSpPr>
          <p:cNvPr id="4" name="Slide Number Placeholder 3"/>
          <p:cNvSpPr>
            <a:spLocks noGrp="1"/>
          </p:cNvSpPr>
          <p:nvPr>
            <p:ph type="sldNum" sz="quarter" idx="10"/>
          </p:nvPr>
        </p:nvSpPr>
        <p:spPr/>
        <p:txBody>
          <a:bodyPr/>
          <a:lstStyle/>
          <a:p>
            <a:fld id="{063A6D06-32B9-4059-A58F-F1357644D793}" type="slidenum">
              <a:rPr lang="en-US" smtClean="0"/>
              <a:t>28</a:t>
            </a:fld>
            <a:endParaRPr lang="en-US"/>
          </a:p>
        </p:txBody>
      </p:sp>
    </p:spTree>
    <p:extLst>
      <p:ext uri="{BB962C8B-B14F-4D97-AF65-F5344CB8AC3E}">
        <p14:creationId xmlns:p14="http://schemas.microsoft.com/office/powerpoint/2010/main" val="1183171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6A7273-6E42-4238-A727-140125E89DAA}" type="datetimeFigureOut">
              <a:rPr lang="en-US" smtClean="0"/>
              <a:t>4/11/2015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CFDF1B-F3A3-47CA-8066-242E937590CB}" type="slidenum">
              <a:rPr lang="en-US" smtClean="0"/>
              <a:t>‹#›</a:t>
            </a:fld>
            <a:endParaRPr lang="en-US"/>
          </a:p>
        </p:txBody>
      </p:sp>
    </p:spTree>
    <p:extLst>
      <p:ext uri="{BB962C8B-B14F-4D97-AF65-F5344CB8AC3E}">
        <p14:creationId xmlns:p14="http://schemas.microsoft.com/office/powerpoint/2010/main" val="3995096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A7273-6E42-4238-A727-140125E89DAA}" type="datetimeFigureOut">
              <a:rPr lang="en-US" smtClean="0"/>
              <a:t>4/11/2015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CFDF1B-F3A3-47CA-8066-242E937590CB}" type="slidenum">
              <a:rPr lang="en-US" smtClean="0"/>
              <a:t>‹#›</a:t>
            </a:fld>
            <a:endParaRPr lang="en-US"/>
          </a:p>
        </p:txBody>
      </p:sp>
    </p:spTree>
    <p:extLst>
      <p:ext uri="{BB962C8B-B14F-4D97-AF65-F5344CB8AC3E}">
        <p14:creationId xmlns:p14="http://schemas.microsoft.com/office/powerpoint/2010/main" val="15551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A7273-6E42-4238-A727-140125E89DAA}" type="datetimeFigureOut">
              <a:rPr lang="en-US" smtClean="0"/>
              <a:t>4/11/2015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CFDF1B-F3A3-47CA-8066-242E937590CB}" type="slidenum">
              <a:rPr lang="en-US" smtClean="0"/>
              <a:t>‹#›</a:t>
            </a:fld>
            <a:endParaRPr lang="en-US"/>
          </a:p>
        </p:txBody>
      </p:sp>
    </p:spTree>
    <p:extLst>
      <p:ext uri="{BB962C8B-B14F-4D97-AF65-F5344CB8AC3E}">
        <p14:creationId xmlns:p14="http://schemas.microsoft.com/office/powerpoint/2010/main" val="4256642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A7273-6E42-4238-A727-140125E89DAA}" type="datetimeFigureOut">
              <a:rPr lang="en-US" smtClean="0"/>
              <a:t>4/11/2015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CFDF1B-F3A3-47CA-8066-242E937590CB}" type="slidenum">
              <a:rPr lang="en-US" smtClean="0"/>
              <a:t>‹#›</a:t>
            </a:fld>
            <a:endParaRPr lang="en-US"/>
          </a:p>
        </p:txBody>
      </p:sp>
    </p:spTree>
    <p:extLst>
      <p:ext uri="{BB962C8B-B14F-4D97-AF65-F5344CB8AC3E}">
        <p14:creationId xmlns:p14="http://schemas.microsoft.com/office/powerpoint/2010/main" val="4219236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6A7273-6E42-4238-A727-140125E89DAA}" type="datetimeFigureOut">
              <a:rPr lang="en-US" smtClean="0"/>
              <a:t>4/11/2015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CFDF1B-F3A3-47CA-8066-242E937590CB}" type="slidenum">
              <a:rPr lang="en-US" smtClean="0"/>
              <a:t>‹#›</a:t>
            </a:fld>
            <a:endParaRPr lang="en-US"/>
          </a:p>
        </p:txBody>
      </p:sp>
    </p:spTree>
    <p:extLst>
      <p:ext uri="{BB962C8B-B14F-4D97-AF65-F5344CB8AC3E}">
        <p14:creationId xmlns:p14="http://schemas.microsoft.com/office/powerpoint/2010/main" val="888971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6A7273-6E42-4238-A727-140125E89DAA}" type="datetimeFigureOut">
              <a:rPr lang="en-US" smtClean="0"/>
              <a:t>4/11/2015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CFDF1B-F3A3-47CA-8066-242E937590CB}" type="slidenum">
              <a:rPr lang="en-US" smtClean="0"/>
              <a:t>‹#›</a:t>
            </a:fld>
            <a:endParaRPr lang="en-US"/>
          </a:p>
        </p:txBody>
      </p:sp>
    </p:spTree>
    <p:extLst>
      <p:ext uri="{BB962C8B-B14F-4D97-AF65-F5344CB8AC3E}">
        <p14:creationId xmlns:p14="http://schemas.microsoft.com/office/powerpoint/2010/main" val="869045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6A7273-6E42-4238-A727-140125E89DAA}" type="datetimeFigureOut">
              <a:rPr lang="en-US" smtClean="0"/>
              <a:t>4/11/2015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CFDF1B-F3A3-47CA-8066-242E937590CB}" type="slidenum">
              <a:rPr lang="en-US" smtClean="0"/>
              <a:t>‹#›</a:t>
            </a:fld>
            <a:endParaRPr lang="en-US"/>
          </a:p>
        </p:txBody>
      </p:sp>
    </p:spTree>
    <p:extLst>
      <p:ext uri="{BB962C8B-B14F-4D97-AF65-F5344CB8AC3E}">
        <p14:creationId xmlns:p14="http://schemas.microsoft.com/office/powerpoint/2010/main" val="3006743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6A7273-6E42-4238-A727-140125E89DAA}" type="datetimeFigureOut">
              <a:rPr lang="en-US" smtClean="0"/>
              <a:t>4/11/2015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CFDF1B-F3A3-47CA-8066-242E937590CB}" type="slidenum">
              <a:rPr lang="en-US" smtClean="0"/>
              <a:t>‹#›</a:t>
            </a:fld>
            <a:endParaRPr lang="en-US"/>
          </a:p>
        </p:txBody>
      </p:sp>
    </p:spTree>
    <p:extLst>
      <p:ext uri="{BB962C8B-B14F-4D97-AF65-F5344CB8AC3E}">
        <p14:creationId xmlns:p14="http://schemas.microsoft.com/office/powerpoint/2010/main" val="4178890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6A7273-6E42-4238-A727-140125E89DAA}" type="datetimeFigureOut">
              <a:rPr lang="en-US" smtClean="0"/>
              <a:t>4/11/2015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CFDF1B-F3A3-47CA-8066-242E937590CB}" type="slidenum">
              <a:rPr lang="en-US" smtClean="0"/>
              <a:t>‹#›</a:t>
            </a:fld>
            <a:endParaRPr lang="en-US"/>
          </a:p>
        </p:txBody>
      </p:sp>
    </p:spTree>
    <p:extLst>
      <p:ext uri="{BB962C8B-B14F-4D97-AF65-F5344CB8AC3E}">
        <p14:creationId xmlns:p14="http://schemas.microsoft.com/office/powerpoint/2010/main" val="4032871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6A7273-6E42-4238-A727-140125E89DAA}" type="datetimeFigureOut">
              <a:rPr lang="en-US" smtClean="0"/>
              <a:t>4/11/2015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CFDF1B-F3A3-47CA-8066-242E937590CB}" type="slidenum">
              <a:rPr lang="en-US" smtClean="0"/>
              <a:t>‹#›</a:t>
            </a:fld>
            <a:endParaRPr lang="en-US"/>
          </a:p>
        </p:txBody>
      </p:sp>
    </p:spTree>
    <p:extLst>
      <p:ext uri="{BB962C8B-B14F-4D97-AF65-F5344CB8AC3E}">
        <p14:creationId xmlns:p14="http://schemas.microsoft.com/office/powerpoint/2010/main" val="3019023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6A7273-6E42-4238-A727-140125E89DAA}" type="datetimeFigureOut">
              <a:rPr lang="en-US" smtClean="0"/>
              <a:t>4/11/2015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CFDF1B-F3A3-47CA-8066-242E937590CB}" type="slidenum">
              <a:rPr lang="en-US" smtClean="0"/>
              <a:t>‹#›</a:t>
            </a:fld>
            <a:endParaRPr lang="en-US"/>
          </a:p>
        </p:txBody>
      </p:sp>
    </p:spTree>
    <p:extLst>
      <p:ext uri="{BB962C8B-B14F-4D97-AF65-F5344CB8AC3E}">
        <p14:creationId xmlns:p14="http://schemas.microsoft.com/office/powerpoint/2010/main" val="850308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6A7273-6E42-4238-A727-140125E89DAA}" type="datetimeFigureOut">
              <a:rPr lang="en-US" smtClean="0"/>
              <a:t>4/11/2015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CFDF1B-F3A3-47CA-8066-242E937590CB}" type="slidenum">
              <a:rPr lang="en-US" smtClean="0"/>
              <a:t>‹#›</a:t>
            </a:fld>
            <a:endParaRPr lang="en-US"/>
          </a:p>
        </p:txBody>
      </p:sp>
    </p:spTree>
    <p:extLst>
      <p:ext uri="{BB962C8B-B14F-4D97-AF65-F5344CB8AC3E}">
        <p14:creationId xmlns:p14="http://schemas.microsoft.com/office/powerpoint/2010/main" val="3806294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gif"/></Relationships>
</file>

<file path=ppt/slides/_rels/slide11.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gi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gif"/></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56.gif"/><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7" Type="http://schemas.microsoft.com/office/2007/relationships/hdphoto" Target="../media/hdphoto3.wdp"/><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gif"/><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956" y="2286000"/>
            <a:ext cx="8480088" cy="402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219200"/>
            <a:ext cx="8229600" cy="1143000"/>
          </a:xfrm>
        </p:spPr>
        <p:txBody>
          <a:bodyPr>
            <a:noAutofit/>
          </a:bodyPr>
          <a:lstStyle/>
          <a:p>
            <a:r>
              <a:rPr lang="en-US" sz="6000" dirty="0" smtClean="0"/>
              <a:t>Crude Oil Tank Car Trains</a:t>
            </a:r>
            <a:br>
              <a:rPr lang="en-US" sz="6000" dirty="0" smtClean="0"/>
            </a:br>
            <a:r>
              <a:rPr lang="en-US" i="1" dirty="0" smtClean="0"/>
              <a:t>traveling through</a:t>
            </a:r>
            <a:r>
              <a:rPr lang="en-US" sz="4000" i="1" dirty="0" smtClean="0"/>
              <a:t/>
            </a:r>
            <a:br>
              <a:rPr lang="en-US" sz="4000" i="1" dirty="0" smtClean="0"/>
            </a:br>
            <a:r>
              <a:rPr lang="en-US" sz="4000" i="1" dirty="0" smtClean="0"/>
              <a:t/>
            </a:r>
            <a:br>
              <a:rPr lang="en-US" sz="4000" i="1" dirty="0" smtClean="0"/>
            </a:br>
            <a:r>
              <a:rPr lang="en-US" sz="4000" i="1" dirty="0" smtClean="0"/>
              <a:t>                          </a:t>
            </a:r>
            <a:endParaRPr lang="en-US" sz="6000" dirty="0"/>
          </a:p>
        </p:txBody>
      </p:sp>
      <p:sp>
        <p:nvSpPr>
          <p:cNvPr id="3" name="TextBox 2"/>
          <p:cNvSpPr txBox="1"/>
          <p:nvPr/>
        </p:nvSpPr>
        <p:spPr>
          <a:xfrm>
            <a:off x="4994409" y="2413337"/>
            <a:ext cx="2625591" cy="1015663"/>
          </a:xfrm>
          <a:prstGeom prst="rect">
            <a:avLst/>
          </a:prstGeom>
          <a:noFill/>
        </p:spPr>
        <p:txBody>
          <a:bodyPr wrap="none" rtlCol="0">
            <a:spAutoFit/>
          </a:bodyPr>
          <a:lstStyle/>
          <a:p>
            <a:r>
              <a:rPr lang="en-US" sz="6000" dirty="0" smtClean="0"/>
              <a:t>Chicago</a:t>
            </a:r>
            <a:endParaRPr lang="en-US" sz="6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2057400"/>
            <a:ext cx="1645920" cy="1645920"/>
          </a:xfrm>
          <a:prstGeom prst="rect">
            <a:avLst/>
          </a:prstGeom>
        </p:spPr>
      </p:pic>
    </p:spTree>
    <p:extLst>
      <p:ext uri="{BB962C8B-B14F-4D97-AF65-F5344CB8AC3E}">
        <p14:creationId xmlns:p14="http://schemas.microsoft.com/office/powerpoint/2010/main" val="14558495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90600"/>
            <a:ext cx="8229600" cy="1143000"/>
          </a:xfrm>
        </p:spPr>
        <p:txBody>
          <a:bodyPr>
            <a:normAutofit fontScale="90000"/>
          </a:bodyPr>
          <a:lstStyle/>
          <a:p>
            <a:pPr algn="l"/>
            <a:r>
              <a:rPr lang="en-US" sz="3100" dirty="0" smtClean="0"/>
              <a:t>6 </a:t>
            </a:r>
            <a:r>
              <a:rPr lang="en-US" sz="3100" dirty="0"/>
              <a:t>of the </a:t>
            </a:r>
            <a:r>
              <a:rPr lang="en-US" sz="3100" dirty="0" smtClean="0"/>
              <a:t>7 </a:t>
            </a:r>
            <a:r>
              <a:rPr lang="en-US" sz="3100" dirty="0"/>
              <a:t>largest rail carriers access the region:  </a:t>
            </a:r>
            <a:r>
              <a:rPr lang="en-US" dirty="0" smtClean="0"/>
              <a:t/>
            </a:r>
            <a:br>
              <a:rPr lang="en-US" dirty="0" smtClean="0"/>
            </a:br>
            <a:r>
              <a:rPr lang="en-US" sz="3100" dirty="0" smtClean="0"/>
              <a:t>the </a:t>
            </a:r>
            <a:r>
              <a:rPr lang="en-US" sz="3100" b="1" dirty="0"/>
              <a:t>eastern</a:t>
            </a:r>
            <a:r>
              <a:rPr lang="en-US" sz="3100" dirty="0"/>
              <a:t> railroads, Norfolk Southern (NS) and CSX; the </a:t>
            </a:r>
            <a:r>
              <a:rPr lang="en-US" sz="3100" b="1" dirty="0"/>
              <a:t>western</a:t>
            </a:r>
            <a:r>
              <a:rPr lang="en-US" sz="3100" dirty="0"/>
              <a:t> railroads, BNSF Railway (BNSF) and Union Pacific (UP); </a:t>
            </a:r>
            <a:r>
              <a:rPr lang="en-US" sz="3100" dirty="0" smtClean="0"/>
              <a:t/>
            </a:r>
            <a:br>
              <a:rPr lang="en-US" sz="3100" dirty="0" smtClean="0"/>
            </a:br>
            <a:r>
              <a:rPr lang="en-US" sz="3100" dirty="0" smtClean="0"/>
              <a:t>and </a:t>
            </a:r>
            <a:r>
              <a:rPr lang="en-US" sz="3100" dirty="0"/>
              <a:t>the two </a:t>
            </a:r>
            <a:r>
              <a:rPr lang="en-US" sz="3100" b="1" dirty="0"/>
              <a:t>Canadian</a:t>
            </a:r>
            <a:r>
              <a:rPr lang="en-US" sz="3100" dirty="0"/>
              <a:t> railroads, Canadian Pacific (CPR) and Canadian National (CN).</a:t>
            </a:r>
          </a:p>
        </p:txBody>
      </p:sp>
      <p:pic>
        <p:nvPicPr>
          <p:cNvPr id="2050" name="Picture 2" descr="http://www.american-rails.com/images/union-pacific-hera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28956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brandongaille.com/wp-content/uploads/2014/05/CSX-Corp-Company-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399" y="3124200"/>
            <a:ext cx="2438401" cy="12801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3.bp.blogspot.com/-BXmZG9wD7ic/Tv46laVpyII/AAAAAAAAAAc/KxLYsor_Rqk/s220/canadian-national-railways-1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2" y="3124200"/>
            <a:ext cx="2514598"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leekmoney.com/logos/norfolk-southern-corp-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4953000"/>
            <a:ext cx="4558018" cy="118872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mg1.wikia.nocookie.net/__cb20130503095121/logopedia/images/a/a1/400px-BNSF_Logo.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87680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upload.wikimedia.org/wikipedia/de/thumb/3/30/Canadian_Pacific_Railway_Logo.svg/2000px-Canadian_Pacific_Railway_Logo.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1452" y="4495800"/>
            <a:ext cx="5641548" cy="21945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629400" y="5775508"/>
            <a:ext cx="291356" cy="320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01493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Autofit/>
          </a:bodyPr>
          <a:lstStyle/>
          <a:p>
            <a:r>
              <a:rPr lang="en-US" sz="2400" dirty="0" smtClean="0"/>
              <a:t>5 Corridors in/out - through Chicago</a:t>
            </a:r>
            <a:br>
              <a:rPr lang="en-US" sz="2400" dirty="0" smtClean="0"/>
            </a:br>
            <a:r>
              <a:rPr lang="en-US" sz="2400" dirty="0" smtClean="0"/>
              <a:t>Central, Beltway, Western Ave, East-West, </a:t>
            </a:r>
            <a:br>
              <a:rPr lang="en-US" sz="2400" dirty="0" smtClean="0"/>
            </a:br>
            <a:r>
              <a:rPr lang="en-US" sz="2400" dirty="0" smtClean="0"/>
              <a:t>Passenger Express</a:t>
            </a:r>
            <a:br>
              <a:rPr lang="en-US" sz="2400" dirty="0" smtClean="0"/>
            </a:br>
            <a:r>
              <a:rPr lang="en-US" sz="2400" dirty="0" smtClean="0"/>
              <a:t>The </a:t>
            </a:r>
            <a:r>
              <a:rPr lang="en-US" sz="2400" dirty="0"/>
              <a:t>volume of </a:t>
            </a:r>
            <a:r>
              <a:rPr lang="en-US" sz="2400" dirty="0" smtClean="0"/>
              <a:t>goods </a:t>
            </a:r>
            <a:r>
              <a:rPr lang="en-US" sz="2400" dirty="0"/>
              <a:t>transported via rail to, from, or through Chicago is forecast to increase nearly 150 percent between 2010 and 2040.</a:t>
            </a:r>
          </a:p>
        </p:txBody>
      </p:sp>
      <p:pic>
        <p:nvPicPr>
          <p:cNvPr id="4" name="Picture 2" descr="http://www.fhwa.dot.gov/environment/air_quality/publications/effects_of_freight_movement/images/figurec_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0680" y="2501832"/>
            <a:ext cx="6675120" cy="4051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7607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7620000"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85800" y="533400"/>
            <a:ext cx="8229600" cy="1143000"/>
          </a:xfrm>
        </p:spPr>
        <p:txBody>
          <a:bodyPr>
            <a:normAutofit fontScale="90000"/>
          </a:bodyPr>
          <a:lstStyle/>
          <a:p>
            <a:pPr algn="l"/>
            <a:r>
              <a:rPr lang="en-US" sz="3100" dirty="0" smtClean="0"/>
              <a:t>The state is served by 47 common </a:t>
            </a:r>
            <a:br>
              <a:rPr lang="en-US" sz="3100" dirty="0" smtClean="0"/>
            </a:br>
            <a:r>
              <a:rPr lang="en-US" sz="3100" dirty="0" smtClean="0"/>
              <a:t>freight carrier railroads, and 10 </a:t>
            </a:r>
            <a:br>
              <a:rPr lang="en-US" sz="3100" dirty="0" smtClean="0"/>
            </a:br>
            <a:r>
              <a:rPr lang="en-US" sz="3100" dirty="0" smtClean="0"/>
              <a:t>private freight carriers. </a:t>
            </a:r>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5105400"/>
            <a:ext cx="3077309" cy="128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7950" y="352425"/>
            <a:ext cx="2381250"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686800" y="4876800"/>
            <a:ext cx="291356" cy="387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4663440"/>
            <a:ext cx="2011680"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28251" y="3541693"/>
            <a:ext cx="8887498" cy="954107"/>
          </a:xfrm>
          <a:prstGeom prst="rect">
            <a:avLst/>
          </a:prstGeom>
          <a:noFill/>
        </p:spPr>
        <p:txBody>
          <a:bodyPr wrap="none" rtlCol="0">
            <a:spAutoFit/>
          </a:bodyPr>
          <a:lstStyle/>
          <a:p>
            <a:r>
              <a:rPr lang="en-US" sz="2800" dirty="0" smtClean="0">
                <a:latin typeface="+mj-lt"/>
              </a:rPr>
              <a:t>There are 25 major “junctions” where trains headed in </a:t>
            </a:r>
          </a:p>
          <a:p>
            <a:r>
              <a:rPr lang="en-US" sz="2800" dirty="0" smtClean="0">
                <a:latin typeface="+mj-lt"/>
              </a:rPr>
              <a:t>different direction, on different railroad, will regularly meet.</a:t>
            </a:r>
            <a:endParaRPr lang="en-US" sz="2800" dirty="0">
              <a:latin typeface="+mj-lt"/>
            </a:endParaRPr>
          </a:p>
        </p:txBody>
      </p:sp>
      <p:sp>
        <p:nvSpPr>
          <p:cNvPr id="11" name="TextBox 10"/>
          <p:cNvSpPr txBox="1"/>
          <p:nvPr/>
        </p:nvSpPr>
        <p:spPr>
          <a:xfrm>
            <a:off x="1752600" y="4876800"/>
            <a:ext cx="4118692" cy="1384995"/>
          </a:xfrm>
          <a:prstGeom prst="rect">
            <a:avLst/>
          </a:prstGeom>
          <a:noFill/>
        </p:spPr>
        <p:txBody>
          <a:bodyPr wrap="none" rtlCol="0">
            <a:spAutoFit/>
          </a:bodyPr>
          <a:lstStyle/>
          <a:p>
            <a:r>
              <a:rPr lang="en-US" sz="2800" dirty="0" smtClean="0">
                <a:latin typeface="+mj-lt"/>
              </a:rPr>
              <a:t>In addition, 760 passenger </a:t>
            </a:r>
          </a:p>
          <a:p>
            <a:r>
              <a:rPr lang="en-US" sz="2800" dirty="0" smtClean="0">
                <a:latin typeface="+mj-lt"/>
              </a:rPr>
              <a:t>trains pass through the</a:t>
            </a:r>
          </a:p>
          <a:p>
            <a:r>
              <a:rPr lang="en-US" sz="2800" dirty="0" smtClean="0">
                <a:latin typeface="+mj-lt"/>
              </a:rPr>
              <a:t>region every day.</a:t>
            </a:r>
            <a:endParaRPr lang="en-US" sz="2800" dirty="0">
              <a:latin typeface="+mj-lt"/>
            </a:endParaRPr>
          </a:p>
        </p:txBody>
      </p:sp>
    </p:spTree>
    <p:extLst>
      <p:ext uri="{BB962C8B-B14F-4D97-AF65-F5344CB8AC3E}">
        <p14:creationId xmlns:p14="http://schemas.microsoft.com/office/powerpoint/2010/main" val="34422859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acm.jhu.edu/~sthurmovik/Railpics/Towers/UD/UD+Metra_85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604" y="320040"/>
            <a:ext cx="8340792" cy="6217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2056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carrtracks.com/txcrip5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876" y="640080"/>
            <a:ext cx="8530249"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0601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Autofit/>
          </a:bodyPr>
          <a:lstStyle/>
          <a:p>
            <a:r>
              <a:rPr lang="en-US" sz="2800" dirty="0"/>
              <a:t>The rail lines built more than a century ago </a:t>
            </a:r>
            <a:r>
              <a:rPr lang="en-US" sz="2800" dirty="0" smtClean="0"/>
              <a:t>in Chicago were </a:t>
            </a:r>
            <a:r>
              <a:rPr lang="en-US" sz="2800" dirty="0"/>
              <a:t>not configured for the volumes </a:t>
            </a:r>
            <a:r>
              <a:rPr lang="en-US" sz="2800" dirty="0" smtClean="0"/>
              <a:t>/ </a:t>
            </a:r>
            <a:r>
              <a:rPr lang="en-US" sz="2800" dirty="0"/>
              <a:t>types of freight being carried currently</a:t>
            </a:r>
          </a:p>
        </p:txBody>
      </p:sp>
      <p:pic>
        <p:nvPicPr>
          <p:cNvPr id="1026" name="Picture 2" descr="http://wibiti.com/images/hpmain/347/2863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1151" y="1706880"/>
            <a:ext cx="7261698" cy="484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5268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5906"/>
            <a:ext cx="9144000" cy="5322094"/>
          </a:xfrm>
          <a:prstGeom prst="rect">
            <a:avLst/>
          </a:prstGeom>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7355" y="0"/>
            <a:ext cx="5536645" cy="310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83441" cy="310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62799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http://www.bigjsignal.com/files/image1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0"/>
            <a:ext cx="5715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www.gatewaynmra.org/wp-content/uploads/2000/02/UP-harriman-dispatch-center-U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15000" cy="3486151"/>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PRR_LowerQuadrant_vert_cr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28600"/>
            <a:ext cx="1097280" cy="2633473"/>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http://beta2.integratedsignalsystems.com/wp-content/uploads/2014/09/PRR_LowerQuadrant_3amb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3825" y="1371599"/>
            <a:ext cx="1400175" cy="2286001"/>
          </a:xfrm>
          <a:prstGeom prst="rect">
            <a:avLst/>
          </a:prstGeom>
          <a:noFill/>
          <a:extLst>
            <a:ext uri="{909E8E84-426E-40DD-AFC4-6F175D3DCCD1}">
              <a14:hiddenFill xmlns:a14="http://schemas.microsoft.com/office/drawing/2010/main">
                <a:solidFill>
                  <a:srgbClr val="FFFFFF"/>
                </a:solidFill>
              </a14:hiddenFill>
            </a:ext>
          </a:extLst>
        </p:spPr>
      </p:pic>
      <p:pic>
        <p:nvPicPr>
          <p:cNvPr id="12304" name="Picture 16" descr="http://www.railroadsignals.us/basics/bridge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3781840"/>
            <a:ext cx="1554480" cy="2847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4147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normAutofit fontScale="90000"/>
          </a:bodyPr>
          <a:lstStyle/>
          <a:p>
            <a:r>
              <a:rPr lang="en-US" dirty="0" smtClean="0"/>
              <a:t>Does a crude </a:t>
            </a:r>
            <a:r>
              <a:rPr lang="en-US" dirty="0"/>
              <a:t>o</a:t>
            </a:r>
            <a:r>
              <a:rPr lang="en-US" dirty="0" smtClean="0"/>
              <a:t>il tank car train pass</a:t>
            </a:r>
            <a:br>
              <a:rPr lang="en-US" dirty="0" smtClean="0"/>
            </a:br>
            <a:r>
              <a:rPr lang="en-US" dirty="0" smtClean="0"/>
              <a:t>by my house, or go through my neighborhood? </a:t>
            </a:r>
            <a:endParaRPr lang="en-US" dirty="0"/>
          </a:p>
        </p:txBody>
      </p:sp>
      <p:pic>
        <p:nvPicPr>
          <p:cNvPr id="9218" name="Picture 2" descr="http://cliparts.co/cliparts/di9/X5z/di9X5z94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2344" y="2514600"/>
            <a:ext cx="4723056" cy="393192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clipartse.com/stock-clipart/8041/family-bw-version-clipar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767" y="3749040"/>
            <a:ext cx="3852433" cy="265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6804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n-US" sz="2800" dirty="0" smtClean="0"/>
              <a:t>The </a:t>
            </a:r>
            <a:r>
              <a:rPr lang="en-US" sz="2800" dirty="0"/>
              <a:t>U.S. is becoming a more urbanized </a:t>
            </a:r>
            <a:r>
              <a:rPr lang="en-US" sz="2800" dirty="0" smtClean="0"/>
              <a:t>country.</a:t>
            </a:r>
            <a:br>
              <a:rPr lang="en-US" sz="2800" dirty="0" smtClean="0"/>
            </a:br>
            <a:r>
              <a:rPr lang="en-US" sz="2800" dirty="0"/>
              <a:t>  It is forecast that </a:t>
            </a:r>
            <a:r>
              <a:rPr lang="en-US" sz="2800" dirty="0" smtClean="0"/>
              <a:t>75% </a:t>
            </a:r>
            <a:r>
              <a:rPr lang="en-US" sz="2800" dirty="0"/>
              <a:t>of U.S. inhabitants will live in these </a:t>
            </a:r>
            <a:r>
              <a:rPr lang="en-US" sz="2800" dirty="0" smtClean="0"/>
              <a:t>areas.</a:t>
            </a:r>
            <a:endParaRPr lang="en-US" sz="2800" dirty="0"/>
          </a:p>
        </p:txBody>
      </p:sp>
      <p:pic>
        <p:nvPicPr>
          <p:cNvPr id="4098" name="Picture 2" descr="Class 1 Railroads and Megareg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6022" y="2590800"/>
            <a:ext cx="6105578" cy="41148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4.hdnux.com/photos/34/21/02/7409795/5/628x4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1905000"/>
            <a:ext cx="5388345" cy="320040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3625" y="1600200"/>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06686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members.greenpeace.org/gpblog/media/1596550/EAC_Turb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450" y="381000"/>
            <a:ext cx="5543550" cy="6096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7605" y="1143000"/>
            <a:ext cx="4645395" cy="1143000"/>
          </a:xfrm>
        </p:spPr>
        <p:txBody>
          <a:bodyPr>
            <a:normAutofit fontScale="90000"/>
          </a:bodyPr>
          <a:lstStyle/>
          <a:p>
            <a:r>
              <a:rPr lang="en-US" dirty="0" smtClean="0"/>
              <a:t>Presented by the</a:t>
            </a:r>
            <a:r>
              <a:rPr lang="en-US" sz="6700" dirty="0" smtClean="0"/>
              <a:t/>
            </a:r>
            <a:br>
              <a:rPr lang="en-US" sz="6700" dirty="0" smtClean="0"/>
            </a:br>
            <a:r>
              <a:rPr lang="en-US" sz="6700" dirty="0" smtClean="0"/>
              <a:t>Chicago Greens</a:t>
            </a:r>
            <a:endParaRPr lang="en-US" sz="6700" dirty="0"/>
          </a:p>
        </p:txBody>
      </p:sp>
      <p:sp>
        <p:nvSpPr>
          <p:cNvPr id="3" name="TextBox 2"/>
          <p:cNvSpPr txBox="1"/>
          <p:nvPr/>
        </p:nvSpPr>
        <p:spPr>
          <a:xfrm>
            <a:off x="762000" y="4353580"/>
            <a:ext cx="3609450" cy="954107"/>
          </a:xfrm>
          <a:prstGeom prst="rect">
            <a:avLst/>
          </a:prstGeom>
          <a:noFill/>
        </p:spPr>
        <p:txBody>
          <a:bodyPr wrap="none" rtlCol="0">
            <a:spAutoFit/>
          </a:bodyPr>
          <a:lstStyle/>
          <a:p>
            <a:r>
              <a:rPr lang="en-US" sz="2800" b="1" dirty="0" smtClean="0">
                <a:latin typeface="+mj-lt"/>
              </a:rPr>
              <a:t>www.illinoisgreens.org</a:t>
            </a:r>
          </a:p>
          <a:p>
            <a:endParaRPr lang="en-US" sz="2800" b="1" dirty="0">
              <a:latin typeface="+mj-lt"/>
            </a:endParaRPr>
          </a:p>
        </p:txBody>
      </p:sp>
    </p:spTree>
    <p:extLst>
      <p:ext uri="{BB962C8B-B14F-4D97-AF65-F5344CB8AC3E}">
        <p14:creationId xmlns:p14="http://schemas.microsoft.com/office/powerpoint/2010/main" val="29287097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76800"/>
            <a:ext cx="8229600" cy="1143000"/>
          </a:xfrm>
        </p:spPr>
        <p:txBody>
          <a:bodyPr>
            <a:normAutofit fontScale="90000"/>
          </a:bodyPr>
          <a:lstStyle/>
          <a:p>
            <a:pPr algn="l"/>
            <a:r>
              <a:rPr lang="en-US" sz="2200" dirty="0" smtClean="0"/>
              <a:t>30 </a:t>
            </a:r>
            <a:r>
              <a:rPr lang="en-US" sz="2200" dirty="0"/>
              <a:t>trains a week travel through Kane, DuPage and Cook counties on the </a:t>
            </a:r>
            <a:r>
              <a:rPr lang="en-US" sz="2200" b="1" dirty="0"/>
              <a:t>BNSF</a:t>
            </a:r>
            <a:r>
              <a:rPr lang="en-US" sz="2200" dirty="0"/>
              <a:t> </a:t>
            </a:r>
            <a:r>
              <a:rPr lang="en-US" sz="2200" dirty="0" smtClean="0"/>
              <a:t> </a:t>
            </a:r>
            <a:r>
              <a:rPr lang="en-US" sz="2200" dirty="0"/>
              <a:t>- </a:t>
            </a:r>
            <a:r>
              <a:rPr lang="en-US" sz="2200" dirty="0" smtClean="0"/>
              <a:t>through </a:t>
            </a:r>
            <a:r>
              <a:rPr lang="en-US" sz="2200" dirty="0"/>
              <a:t>suburbs from Aurora and Naperville to Cicero and into Chicago</a:t>
            </a:r>
            <a:br>
              <a:rPr lang="en-US" sz="2200" dirty="0"/>
            </a:br>
            <a:r>
              <a:rPr lang="en-US" sz="2200" b="1" dirty="0" smtClean="0"/>
              <a:t>Canadian </a:t>
            </a:r>
            <a:r>
              <a:rPr lang="en-US" sz="2200" b="1" dirty="0"/>
              <a:t>National</a:t>
            </a:r>
            <a:r>
              <a:rPr lang="en-US" sz="2200" dirty="0"/>
              <a:t> </a:t>
            </a:r>
            <a:r>
              <a:rPr lang="en-US" sz="2200" dirty="0" smtClean="0"/>
              <a:t>runs </a:t>
            </a:r>
            <a:r>
              <a:rPr lang="en-US" sz="2200" dirty="0"/>
              <a:t>5 to 7 crude oil trains a week through Will, Cook and DuPage counties</a:t>
            </a:r>
            <a:br>
              <a:rPr lang="en-US" sz="2200" dirty="0"/>
            </a:br>
            <a:r>
              <a:rPr lang="en-US" sz="2200" dirty="0" smtClean="0"/>
              <a:t>An </a:t>
            </a:r>
            <a:r>
              <a:rPr lang="en-US" sz="2200" dirty="0"/>
              <a:t>average of 4 </a:t>
            </a:r>
            <a:r>
              <a:rPr lang="en-US" sz="2200" b="1" dirty="0"/>
              <a:t>Canadian Pacific</a:t>
            </a:r>
            <a:r>
              <a:rPr lang="en-US" sz="2200" dirty="0"/>
              <a:t> crude oil trains pass through Lake, Cook and DuPage counties weekly</a:t>
            </a:r>
            <a:br>
              <a:rPr lang="en-US" sz="2200" dirty="0"/>
            </a:br>
            <a:r>
              <a:rPr lang="en-US" sz="2200" dirty="0" smtClean="0"/>
              <a:t>The </a:t>
            </a:r>
            <a:r>
              <a:rPr lang="en-US" sz="2200" b="1" dirty="0"/>
              <a:t>Union Pacific</a:t>
            </a:r>
            <a:r>
              <a:rPr lang="en-US" sz="2200" dirty="0"/>
              <a:t> reported up to 2 trains a week through Cook and Will </a:t>
            </a:r>
            <a:r>
              <a:rPr lang="en-US" sz="2200" dirty="0" smtClean="0"/>
              <a:t>counties</a:t>
            </a:r>
            <a:br>
              <a:rPr lang="en-US" sz="2200" dirty="0" smtClean="0"/>
            </a:br>
            <a:r>
              <a:rPr lang="en-US" sz="2200" dirty="0" smtClean="0"/>
              <a:t>Trains </a:t>
            </a:r>
            <a:r>
              <a:rPr lang="en-US" sz="2200" dirty="0"/>
              <a:t>are turned over in Cook County to </a:t>
            </a:r>
            <a:r>
              <a:rPr lang="en-US" sz="2200" b="1" dirty="0"/>
              <a:t>CSX Transportation and Norfolk Southern</a:t>
            </a:r>
            <a:r>
              <a:rPr lang="en-US" sz="2200" dirty="0"/>
              <a:t> </a:t>
            </a:r>
            <a:r>
              <a:rPr lang="en-US" sz="2200" dirty="0" smtClean="0"/>
              <a:t>railroads and continue </a:t>
            </a:r>
            <a:r>
              <a:rPr lang="en-US" sz="2200" dirty="0"/>
              <a:t>to </a:t>
            </a:r>
            <a:r>
              <a:rPr lang="en-US" sz="2200" dirty="0" smtClean="0"/>
              <a:t>east coast </a:t>
            </a:r>
            <a:r>
              <a:rPr lang="en-US" sz="2200" dirty="0"/>
              <a:t>refineries</a:t>
            </a:r>
            <a:br>
              <a:rPr lang="en-US" sz="2200" dirty="0"/>
            </a:br>
            <a:r>
              <a:rPr lang="en-US" sz="2000" dirty="0"/>
              <a:t/>
            </a:r>
            <a:br>
              <a:rPr lang="en-US" sz="2000" dirty="0"/>
            </a:br>
            <a:r>
              <a:rPr lang="en-US" sz="2000" dirty="0"/>
              <a:t/>
            </a:r>
            <a:br>
              <a:rPr lang="en-US" sz="2000" dirty="0"/>
            </a:br>
            <a:r>
              <a:rPr lang="en-US" sz="2200" dirty="0"/>
              <a:t/>
            </a:r>
            <a:br>
              <a:rPr lang="en-US" sz="2200" dirty="0"/>
            </a:br>
            <a:r>
              <a:rPr lang="en-US" sz="1300" dirty="0"/>
              <a:t/>
            </a:r>
            <a:br>
              <a:rPr lang="en-US" sz="1300" dirty="0"/>
            </a:br>
            <a:r>
              <a:rPr lang="en-US" sz="1300" dirty="0"/>
              <a:t/>
            </a:r>
            <a:br>
              <a:rPr lang="en-US" sz="1300" dirty="0"/>
            </a:br>
            <a:endParaRPr lang="en-US" sz="1300" dirty="0"/>
          </a:p>
        </p:txBody>
      </p:sp>
      <p:sp>
        <p:nvSpPr>
          <p:cNvPr id="4" name="TextBox 3"/>
          <p:cNvSpPr txBox="1"/>
          <p:nvPr/>
        </p:nvSpPr>
        <p:spPr>
          <a:xfrm>
            <a:off x="1412962" y="609600"/>
            <a:ext cx="6207038" cy="1938992"/>
          </a:xfrm>
          <a:prstGeom prst="rect">
            <a:avLst/>
          </a:prstGeom>
          <a:noFill/>
        </p:spPr>
        <p:txBody>
          <a:bodyPr wrap="square" rtlCol="0">
            <a:spAutoFit/>
          </a:bodyPr>
          <a:lstStyle/>
          <a:p>
            <a:pPr algn="ctr"/>
            <a:r>
              <a:rPr lang="en-US" sz="4000" dirty="0">
                <a:latin typeface="+mj-lt"/>
              </a:rPr>
              <a:t>40 crude oil trains roll through the Chicago area </a:t>
            </a:r>
            <a:r>
              <a:rPr lang="en-US" sz="4000" dirty="0" smtClean="0">
                <a:latin typeface="+mj-lt"/>
              </a:rPr>
              <a:t>weekly</a:t>
            </a:r>
            <a:endParaRPr lang="en-US" sz="4000" dirty="0">
              <a:latin typeface="+mj-lt"/>
            </a:endParaRPr>
          </a:p>
        </p:txBody>
      </p:sp>
      <p:pic>
        <p:nvPicPr>
          <p:cNvPr id="14338" name="Picture 2" descr="http://www.illinoisgreens.org/crossbuck.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14400"/>
            <a:ext cx="762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illinoisgreens.org/crossbuck.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914400"/>
            <a:ext cx="762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2243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2895600"/>
            <a:ext cx="4223086" cy="1143000"/>
          </a:xfrm>
        </p:spPr>
        <p:txBody>
          <a:bodyPr>
            <a:noAutofit/>
          </a:bodyPr>
          <a:lstStyle/>
          <a:p>
            <a:r>
              <a:rPr lang="en-US" sz="2800" dirty="0" smtClean="0"/>
              <a:t>There is no legal limit to the length of train.</a:t>
            </a:r>
            <a:br>
              <a:rPr lang="en-US" sz="2800" dirty="0" smtClean="0"/>
            </a:br>
            <a:r>
              <a:rPr lang="en-US" sz="2800" dirty="0" smtClean="0"/>
              <a:t>"Helper" engines can be added at the rear of a train, and enable increasing the length.  Super freight trains, although not common, can extend about 3 1/2 miles.  </a:t>
            </a:r>
            <a:endParaRPr lang="en-US" sz="2800" dirty="0"/>
          </a:p>
        </p:txBody>
      </p:sp>
      <p:pic>
        <p:nvPicPr>
          <p:cNvPr id="5122" name="Picture 2" descr="http://trainiax.net/drawings/55-paint/bnsf/55-bnsf-1313-emd-gp7u.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6200"/>
            <a:ext cx="3890272" cy="15544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trainiax.net/drawings/55-paint/csxt/55-csxt-2438-emd-sd40-2.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5573806"/>
            <a:ext cx="3886200" cy="12841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trainiax.net/drawings/55-paint/bnsf/55-bnsf-1313-emd-gp7u.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7528" y="45720"/>
            <a:ext cx="3890272" cy="15544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trainiax.net/drawings/55-paint/csxt/55-csxt-2438-emd-sd40-2.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5562600"/>
            <a:ext cx="3886200" cy="12841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681" y="1295400"/>
            <a:ext cx="2371719" cy="469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172081" y="1283368"/>
            <a:ext cx="2371719" cy="469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029200" y="6570445"/>
            <a:ext cx="2371719" cy="516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81000" y="6593906"/>
            <a:ext cx="2371719" cy="469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6200" y="76200"/>
            <a:ext cx="914400" cy="180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953000" y="47691"/>
            <a:ext cx="914400" cy="180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105400" y="5522885"/>
            <a:ext cx="914400" cy="115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6200" y="5562600"/>
            <a:ext cx="914400" cy="115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48708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48821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blu172.afx.ms/att/GetInline.aspx?messageid=27353ffa-ddff-11e4-96b0-80c16e64482a&amp;attindex=8&amp;cp=-1&amp;attdepth=8&amp;imgsrc=cid:inlineImage9&amp;cid=45deb4258fe34714&amp;blob=OHxvaWwtdHJhaW4gMTYuanBnfGltYWdlL2pwZWc_3d&amp;hm__login=cpaidock&amp;hm__domain=hotmail.com&amp;ip=10.43.232.8&amp;d=d3536&amp;mf=2&amp;hm__ts=Wed%2c%2008%20Apr%202015%2015:02:19%20GMT&amp;st=cpaidock&amp;hm__ha=01_ed24a53c812f127a0e9788d7e156e8b4cd8fedd3093b715009f5a4ccea3cc199&amp;oneredir=1"/>
          <p:cNvSpPr>
            <a:spLocks noChangeAspect="1" noChangeArrowheads="1"/>
          </p:cNvSpPr>
          <p:nvPr/>
        </p:nvSpPr>
        <p:spPr bwMode="auto">
          <a:xfrm>
            <a:off x="-31750" y="-136525"/>
            <a:ext cx="5772150" cy="3848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s://blu172.afx.ms/att/GetInline.aspx?messageid=27353ffa-ddff-11e4-96b0-80c16e64482a&amp;attindex=8&amp;cp=-1&amp;attdepth=8&amp;imgsrc=cid:inlineImage9&amp;cid=45deb4258fe34714&amp;blob=OHxvaWwtdHJhaW4gMTYuanBnfGltYWdlL2pwZWc_3d&amp;hm__login=cpaidock&amp;hm__domain=hotmail.com&amp;ip=10.43.232.8&amp;d=d3536&amp;mf=2&amp;hm__ts=Wed%2c%2008%20Apr%202015%2015:02:19%20GMT&amp;st=cpaidock&amp;hm__ha=01_ed24a53c812f127a0e9788d7e156e8b4cd8fedd3093b715009f5a4ccea3cc199&amp;oneredir=1"/>
          <p:cNvSpPr>
            <a:spLocks noChangeAspect="1" noChangeArrowheads="1"/>
          </p:cNvSpPr>
          <p:nvPr/>
        </p:nvSpPr>
        <p:spPr bwMode="auto">
          <a:xfrm>
            <a:off x="120650" y="15875"/>
            <a:ext cx="5772150" cy="3848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https://blu172.afx.ms/att/GetInline.aspx?messageid=27353ffa-ddff-11e4-96b0-80c16e64482a&amp;attindex=8&amp;cp=-1&amp;attdepth=8&amp;imgsrc=cid:inlineImage9&amp;cid=45deb4258fe34714&amp;blob=OHxvaWwtdHJhaW4gMTYuanBnfGltYWdlL2pwZWc_3d&amp;hm__login=cpaidock&amp;hm__domain=hotmail.com&amp;ip=10.43.232.8&amp;d=d3536&amp;mf=2&amp;hm__ts=Wed%2c%2008%20Apr%202015%2015:02:19%20GMT&amp;st=cpaidock&amp;hm__ha=01_ed24a53c812f127a0e9788d7e156e8b4cd8fedd3093b715009f5a4ccea3cc199&amp;oneredir=1"/>
          <p:cNvSpPr>
            <a:spLocks noChangeAspect="1" noChangeArrowheads="1"/>
          </p:cNvSpPr>
          <p:nvPr/>
        </p:nvSpPr>
        <p:spPr bwMode="auto">
          <a:xfrm>
            <a:off x="273050" y="168275"/>
            <a:ext cx="5772150" cy="3848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168" y="210312"/>
            <a:ext cx="4828032" cy="3218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3" name="Picture 17" descr="http://www.greatenergychallengeblog.com/wp-content/uploads/2013/02/oil-tank-cars-590x3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1939" y="3329881"/>
            <a:ext cx="4953461" cy="3299519"/>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http://www.nationofchange.org/2015/wp-content/uploads/oiltrains0124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246120"/>
            <a:ext cx="5093106" cy="3383280"/>
          </a:xfrm>
          <a:prstGeom prst="rect">
            <a:avLst/>
          </a:prstGeom>
          <a:noFill/>
          <a:extLst>
            <a:ext uri="{909E8E84-426E-40DD-AFC4-6F175D3DCCD1}">
              <a14:hiddenFill xmlns:a14="http://schemas.microsoft.com/office/drawing/2010/main">
                <a:solidFill>
                  <a:srgbClr val="FFFFFF"/>
                </a:solidFill>
              </a14:hiddenFill>
            </a:ext>
          </a:extLst>
        </p:spPr>
      </p:pic>
      <p:pic>
        <p:nvPicPr>
          <p:cNvPr id="4109" name="Picture 13" descr="http://wrongkindofgreen.org/wp-content/uploads/2013/10/BNSF061910Q-Cop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3817" y="210312"/>
            <a:ext cx="4291583" cy="3218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9587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bobsbottlemania.com/store/img/p/258-1026-thickbo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 y="-152400"/>
            <a:ext cx="8503920" cy="850392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57200" y="533400"/>
            <a:ext cx="8229600" cy="1143000"/>
          </a:xfrm>
        </p:spPr>
        <p:txBody>
          <a:bodyPr>
            <a:normAutofit fontScale="90000"/>
          </a:bodyPr>
          <a:lstStyle/>
          <a:p>
            <a:r>
              <a:rPr lang="en-US" dirty="0" smtClean="0"/>
              <a:t>The Staggers Act of 1980 deregulated the American railroad industry</a:t>
            </a:r>
            <a:endParaRPr lang="en-US" dirty="0"/>
          </a:p>
        </p:txBody>
      </p:sp>
    </p:spTree>
    <p:extLst>
      <p:ext uri="{BB962C8B-B14F-4D97-AF65-F5344CB8AC3E}">
        <p14:creationId xmlns:p14="http://schemas.microsoft.com/office/powerpoint/2010/main" val="7962915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0"/>
            <a:ext cx="9052560" cy="1143000"/>
          </a:xfrm>
        </p:spPr>
        <p:txBody>
          <a:bodyPr>
            <a:normAutofit fontScale="90000"/>
          </a:bodyPr>
          <a:lstStyle/>
          <a:p>
            <a:r>
              <a:rPr lang="en-US" sz="3100" dirty="0">
                <a:solidFill>
                  <a:srgbClr val="000000"/>
                </a:solidFill>
                <a:latin typeface="Arial"/>
              </a:rPr>
              <a:t>Tanks cars have a plate thickness of only </a:t>
            </a:r>
            <a:r>
              <a:rPr lang="en-US" sz="3100" dirty="0" smtClean="0">
                <a:solidFill>
                  <a:srgbClr val="000000"/>
                </a:solidFill>
                <a:latin typeface="Arial"/>
              </a:rPr>
              <a:t>7⁄ 16 </a:t>
            </a:r>
            <a:r>
              <a:rPr lang="en-US" sz="3100" dirty="0">
                <a:solidFill>
                  <a:srgbClr val="000000"/>
                </a:solidFill>
                <a:latin typeface="Arial"/>
              </a:rPr>
              <a:t>inch, </a:t>
            </a:r>
            <a:r>
              <a:rPr lang="en-US" sz="3100" dirty="0" smtClean="0">
                <a:solidFill>
                  <a:srgbClr val="000000"/>
                </a:solidFill>
                <a:latin typeface="Arial"/>
              </a:rPr>
              <a:t>with a </a:t>
            </a:r>
            <a:r>
              <a:rPr lang="en-US" sz="3100" dirty="0">
                <a:solidFill>
                  <a:srgbClr val="000000"/>
                </a:solidFill>
                <a:latin typeface="Arial"/>
              </a:rPr>
              <a:t>capacity of carrying 34,500 US gallons of oil. </a:t>
            </a:r>
            <a:r>
              <a:rPr lang="en-US" sz="3100" dirty="0" smtClean="0">
                <a:solidFill>
                  <a:srgbClr val="000000"/>
                </a:solidFill>
                <a:latin typeface="Arial"/>
              </a:rPr>
              <a:t/>
            </a:r>
            <a:br>
              <a:rPr lang="en-US" sz="3100" dirty="0" smtClean="0">
                <a:solidFill>
                  <a:srgbClr val="000000"/>
                </a:solidFill>
                <a:latin typeface="Arial"/>
              </a:rPr>
            </a:br>
            <a:r>
              <a:rPr lang="en-US" sz="3100" dirty="0">
                <a:solidFill>
                  <a:srgbClr val="000000"/>
                </a:solidFill>
                <a:latin typeface="Arial"/>
              </a:rPr>
              <a:t> </a:t>
            </a:r>
            <a:r>
              <a:rPr lang="en-US" sz="3100" dirty="0">
                <a:solidFill>
                  <a:srgbClr val="000000"/>
                </a:solidFill>
                <a:latin typeface="Times New Roman"/>
              </a:rPr>
              <a:t/>
            </a:r>
            <a:br>
              <a:rPr lang="en-US" sz="3100" dirty="0">
                <a:solidFill>
                  <a:srgbClr val="000000"/>
                </a:solidFill>
                <a:latin typeface="Times New Roman"/>
              </a:rPr>
            </a:br>
            <a:r>
              <a:rPr lang="en-US" sz="3100" dirty="0" smtClean="0">
                <a:solidFill>
                  <a:srgbClr val="000000"/>
                </a:solidFill>
                <a:latin typeface="Arial"/>
              </a:rPr>
              <a:t>Much </a:t>
            </a:r>
            <a:r>
              <a:rPr lang="en-US" sz="3100" dirty="0">
                <a:solidFill>
                  <a:srgbClr val="000000"/>
                </a:solidFill>
                <a:latin typeface="Arial"/>
              </a:rPr>
              <a:t>of the oil is being hauled by an old fleet of some 78,000 tank </a:t>
            </a:r>
            <a:r>
              <a:rPr lang="en-US" sz="3100" dirty="0" smtClean="0">
                <a:solidFill>
                  <a:srgbClr val="000000"/>
                </a:solidFill>
                <a:latin typeface="Arial"/>
              </a:rPr>
              <a:t>cars lacking safety features. </a:t>
            </a:r>
            <a:r>
              <a:rPr lang="en-US" sz="3100" dirty="0">
                <a:solidFill>
                  <a:srgbClr val="000000"/>
                </a:solidFill>
                <a:latin typeface="Arial"/>
              </a:rPr>
              <a:t> </a:t>
            </a:r>
            <a:r>
              <a:rPr lang="en-US" dirty="0">
                <a:solidFill>
                  <a:srgbClr val="000000"/>
                </a:solidFill>
                <a:latin typeface="Times New Roman"/>
              </a:rPr>
              <a:t/>
            </a:r>
            <a:br>
              <a:rPr lang="en-US" dirty="0">
                <a:solidFill>
                  <a:srgbClr val="000000"/>
                </a:solidFill>
                <a:latin typeface="Times New Roman"/>
              </a:rPr>
            </a:br>
            <a:r>
              <a:rPr lang="en-US" dirty="0"/>
              <a:t/>
            </a:r>
            <a:br>
              <a:rPr lang="en-US" dirty="0"/>
            </a:br>
            <a:endParaRPr lang="en-US" dirty="0"/>
          </a:p>
        </p:txBody>
      </p:sp>
      <p:pic>
        <p:nvPicPr>
          <p:cNvPr id="6150" name="Picture 6" descr="http://insideenergy.org/files/2014/06/crude-placard-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200400"/>
            <a:ext cx="29718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200400"/>
            <a:ext cx="579120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1525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s://www.aar.org/Infographics/Tanker%20Safety/AAR_TankerSafety_Static_Websize_0306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93479" cy="649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9829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8438"/>
            <a:ext cx="9144000" cy="5521124"/>
          </a:xfrm>
          <a:prstGeom prst="rect">
            <a:avLst/>
          </a:prstGeom>
        </p:spPr>
      </p:pic>
    </p:spTree>
    <p:extLst>
      <p:ext uri="{BB962C8B-B14F-4D97-AF65-F5344CB8AC3E}">
        <p14:creationId xmlns:p14="http://schemas.microsoft.com/office/powerpoint/2010/main" val="30212279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illinoisgreens.org/fi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2257425"/>
            <a:ext cx="184785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illinoisgreens.org/Oil_tank_car_sing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4648200"/>
            <a:ext cx="571500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s://scontent-lga.xx.fbcdn.net/hphotos-xpa1/v/t1.0-9/10892001_10205858552003928_3847807512984514227_n.jpg?oh=fb1004d229febac7f32e41a9d4766cc2&amp;oe=559995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04800"/>
            <a:ext cx="2879262" cy="37490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s://scontent-lga.xx.fbcdn.net/hphotos-xpa1/v/t1.0-9/10892001_10205858552003928_3847807512984514227_n.jpg?oh=fb1004d229febac7f32e41a9d4766cc2&amp;oe=559995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879262" cy="37490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00400" y="753070"/>
            <a:ext cx="2743443" cy="923330"/>
          </a:xfrm>
          <a:prstGeom prst="rect">
            <a:avLst/>
          </a:prstGeom>
          <a:noFill/>
        </p:spPr>
        <p:txBody>
          <a:bodyPr wrap="none" rtlCol="0">
            <a:spAutoFit/>
          </a:bodyPr>
          <a:lstStyle/>
          <a:p>
            <a:pPr algn="ctr"/>
            <a:r>
              <a:rPr lang="en-US" dirty="0">
                <a:latin typeface="+mj-lt"/>
              </a:rPr>
              <a:t>More than 1 million </a:t>
            </a:r>
            <a:r>
              <a:rPr lang="en-US" dirty="0" smtClean="0">
                <a:latin typeface="+mj-lt"/>
              </a:rPr>
              <a:t>barrels</a:t>
            </a:r>
          </a:p>
          <a:p>
            <a:pPr algn="ctr"/>
            <a:r>
              <a:rPr lang="en-US" dirty="0" smtClean="0">
                <a:latin typeface="+mj-lt"/>
              </a:rPr>
              <a:t>of </a:t>
            </a:r>
            <a:r>
              <a:rPr lang="en-US" dirty="0">
                <a:latin typeface="+mj-lt"/>
              </a:rPr>
              <a:t>crude oil move by </a:t>
            </a:r>
            <a:r>
              <a:rPr lang="en-US" dirty="0" smtClean="0">
                <a:latin typeface="+mj-lt"/>
              </a:rPr>
              <a:t>train</a:t>
            </a:r>
          </a:p>
          <a:p>
            <a:pPr algn="ctr"/>
            <a:r>
              <a:rPr lang="en-US" dirty="0" smtClean="0">
                <a:latin typeface="+mj-lt"/>
              </a:rPr>
              <a:t>across </a:t>
            </a:r>
            <a:r>
              <a:rPr lang="en-US" dirty="0">
                <a:latin typeface="+mj-lt"/>
              </a:rPr>
              <a:t>the U.S. every </a:t>
            </a:r>
            <a:r>
              <a:rPr lang="en-US" dirty="0" smtClean="0">
                <a:latin typeface="+mj-lt"/>
              </a:rPr>
              <a:t>day</a:t>
            </a:r>
            <a:endParaRPr lang="en-US" dirty="0">
              <a:latin typeface="+mj-lt"/>
            </a:endParaRPr>
          </a:p>
        </p:txBody>
      </p:sp>
    </p:spTree>
    <p:extLst>
      <p:ext uri="{BB962C8B-B14F-4D97-AF65-F5344CB8AC3E}">
        <p14:creationId xmlns:p14="http://schemas.microsoft.com/office/powerpoint/2010/main" val="1566876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1600200"/>
            <a:ext cx="9052561" cy="1143000"/>
          </a:xfrm>
        </p:spPr>
        <p:txBody>
          <a:bodyPr>
            <a:normAutofit fontScale="90000"/>
          </a:bodyPr>
          <a:lstStyle/>
          <a:p>
            <a:r>
              <a:rPr lang="en-US" dirty="0" smtClean="0"/>
              <a:t>Maintenance of Way</a:t>
            </a:r>
            <a:br>
              <a:rPr lang="en-US" dirty="0" smtClean="0"/>
            </a:br>
            <a:r>
              <a:rPr lang="en-US" sz="3100" dirty="0"/>
              <a:t>Federal track safety standards allow 19 out of 24 crossties to be defective along any 39-foot stretch of the lowest grade of track, where the speed limit is 10 m.p.h. </a:t>
            </a:r>
            <a:br>
              <a:rPr lang="en-US" sz="3100" dirty="0"/>
            </a:br>
            <a:r>
              <a:rPr lang="en-US" sz="3100" dirty="0" smtClean="0"/>
              <a:t>On </a:t>
            </a:r>
            <a:r>
              <a:rPr lang="en-US" sz="3100" dirty="0"/>
              <a:t>the best of tracks, which have a speed limit of 80 m.p.h., the standards allow half of the crossties to be decayed or missing.</a:t>
            </a:r>
            <a:br>
              <a:rPr lang="en-US" sz="3100" dirty="0"/>
            </a:br>
            <a:endParaRPr lang="en-US" sz="3100" dirty="0"/>
          </a:p>
        </p:txBody>
      </p:sp>
      <p:pic>
        <p:nvPicPr>
          <p:cNvPr id="7170" name="Picture 2" descr="http://www.illinoisgreens.org/Rail_ir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4711" y="3886200"/>
            <a:ext cx="2320289" cy="265176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fbcdn-sphotos-f-a.akamaihd.net/hphotos-ak-xft1/v/t1.0-9/11075180_10205882745288745_6048929637955721409_n.jpg?oh=ba25aecdc92bd45667ca38561c47e2c0&amp;oe=55A8F041&amp;__gda__=1437253299_4ce5ec8639066a1b154116a996f158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520440"/>
            <a:ext cx="2540661" cy="31089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fbcdn-sphotos-f-a.akamaihd.net/hphotos-ak-xft1/v/t1.0-9/11075180_10205882745288745_6048929637955721409_n.jpg?oh=ba25aecdc92bd45667ca38561c47e2c0&amp;oe=55A8F041&amp;__gda__=1437253299_4ce5ec8639066a1b154116a996f158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581400"/>
            <a:ext cx="2540661" cy="3108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8780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www.nychicagorr.org/t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nychicagorr.org/t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nychicagorr.org/t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rrsociety.org/Logo_NYCR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 y="1085850"/>
            <a:ext cx="8572500" cy="49339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685800"/>
            <a:ext cx="8229600" cy="1143000"/>
          </a:xfrm>
        </p:spPr>
        <p:txBody>
          <a:bodyPr>
            <a:normAutofit fontScale="90000"/>
          </a:bodyPr>
          <a:lstStyle/>
          <a:p>
            <a:r>
              <a:rPr lang="en-US" sz="3100" dirty="0"/>
              <a:t>a</a:t>
            </a:r>
            <a:r>
              <a:rPr lang="en-US" sz="3100" dirty="0" smtClean="0"/>
              <a:t>nd the</a:t>
            </a:r>
            <a:r>
              <a:rPr lang="en-US" dirty="0" smtClean="0"/>
              <a:t/>
            </a:r>
            <a:br>
              <a:rPr lang="en-US" dirty="0" smtClean="0"/>
            </a:br>
            <a:r>
              <a:rPr lang="en-US" dirty="0" smtClean="0"/>
              <a:t>New York and Chicago Railroad</a:t>
            </a:r>
            <a:br>
              <a:rPr lang="en-US" dirty="0" smtClean="0"/>
            </a:br>
            <a:endParaRPr lang="en-US" dirty="0"/>
          </a:p>
        </p:txBody>
      </p:sp>
      <p:sp>
        <p:nvSpPr>
          <p:cNvPr id="3" name="TextBox 2"/>
          <p:cNvSpPr txBox="1"/>
          <p:nvPr/>
        </p:nvSpPr>
        <p:spPr>
          <a:xfrm>
            <a:off x="390407" y="5943600"/>
            <a:ext cx="8363187" cy="523220"/>
          </a:xfrm>
          <a:prstGeom prst="rect">
            <a:avLst/>
          </a:prstGeom>
          <a:noFill/>
        </p:spPr>
        <p:txBody>
          <a:bodyPr wrap="none" rtlCol="0">
            <a:spAutoFit/>
          </a:bodyPr>
          <a:lstStyle/>
          <a:p>
            <a:r>
              <a:rPr lang="en-US" sz="2800" dirty="0">
                <a:solidFill>
                  <a:srgbClr val="000000"/>
                </a:solidFill>
                <a:latin typeface="+mj-lt"/>
              </a:rPr>
              <a:t>America now has a 97% oil-reliant transportation system</a:t>
            </a:r>
            <a:endParaRPr lang="en-US" sz="2800" dirty="0">
              <a:latin typeface="+mj-lt"/>
            </a:endParaRPr>
          </a:p>
        </p:txBody>
      </p:sp>
      <p:pic>
        <p:nvPicPr>
          <p:cNvPr id="2052" name="Picture 4" descr="http://www.nychicagorr.org/electric_bol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274" y="1600200"/>
            <a:ext cx="1866126" cy="1371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12893" y="1657290"/>
            <a:ext cx="954107" cy="400110"/>
          </a:xfrm>
          <a:prstGeom prst="rect">
            <a:avLst/>
          </a:prstGeom>
          <a:noFill/>
        </p:spPr>
        <p:txBody>
          <a:bodyPr wrap="none" rtlCol="0">
            <a:spAutoFit/>
          </a:bodyPr>
          <a:lstStyle/>
          <a:p>
            <a:r>
              <a:rPr lang="en-US" sz="2000" dirty="0" smtClean="0">
                <a:latin typeface="+mj-lt"/>
              </a:rPr>
              <a:t>electric</a:t>
            </a:r>
            <a:endParaRPr lang="en-US" sz="2000" dirty="0">
              <a:latin typeface="+mj-lt"/>
            </a:endParaRPr>
          </a:p>
        </p:txBody>
      </p:sp>
    </p:spTree>
    <p:extLst>
      <p:ext uri="{BB962C8B-B14F-4D97-AF65-F5344CB8AC3E}">
        <p14:creationId xmlns:p14="http://schemas.microsoft.com/office/powerpoint/2010/main" val="14606099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d12rkrm9wnppc5.cloudfront.net/production/paperclip/pieces/pics/6036/1ab2f735a067abdda28f2381cfd2b9e1/medium/tracks.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4038600"/>
            <a:ext cx="3435012" cy="2576259"/>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pixabay.com/static/uploads/photo/2014/07/05/08/48/railroad-384636_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505200"/>
            <a:ext cx="5265398" cy="3118104"/>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ak2.picdn.net/shutterstock/videos/3211531/preview/stock-footage-railroad-and-trains-historical-looking-down-the-old-railroad-trac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50911"/>
            <a:ext cx="5266944" cy="2949489"/>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https://farm8.staticflickr.com/7195/6793084980_5bca450663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28600"/>
            <a:ext cx="2674619" cy="356616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https://blu172.afx.ms/att/GetInline.aspx?messageid=27353ffa-ddff-11e4-96b0-80c16e64482a&amp;attindex=6&amp;cp=-1&amp;attdepth=6&amp;imgsrc=cid:inlineImage7&amp;cid=45deb4258fe34714&amp;blob=NnxSUiB0cmFjay5wbmd8aW1hZ2UvcG5n&amp;hm__login=cpaidock&amp;hm__domain=hotmail.com&amp;ip=10.43.232.8&amp;d=d3536&amp;mf=2&amp;hm__ts=Wed%2c%2008%20Apr%202015%2015:02:19%20GMT&amp;st=cpaidock&amp;hm__ha=01_a330f35a787a3db91deefe592da86e5947e363c7dcf9493aaa4137bbbb2d7405&amp;oneredir=1"/>
          <p:cNvSpPr>
            <a:spLocks noChangeAspect="1" noChangeArrowheads="1"/>
          </p:cNvSpPr>
          <p:nvPr/>
        </p:nvSpPr>
        <p:spPr bwMode="auto">
          <a:xfrm>
            <a:off x="-31750" y="-136525"/>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https://blu172.afx.ms/att/GetInline.aspx?messageid=27353ffa-ddff-11e4-96b0-80c16e64482a&amp;attindex=6&amp;cp=-1&amp;attdepth=6&amp;imgsrc=cid:inlineImage7&amp;cid=45deb4258fe34714&amp;blob=NnxSUiB0cmFjay5wbmd8aW1hZ2UvcG5n&amp;hm__login=cpaidock&amp;hm__domain=hotmail.com&amp;ip=10.43.232.8&amp;d=d3536&amp;mf=2&amp;hm__ts=Wed%2c%2008%20Apr%202015%2015:02:19%20GMT&amp;st=cpaidock&amp;hm__ha=01_a330f35a787a3db91deefe592da86e5947e363c7dcf9493aaa4137bbbb2d7405&amp;oneredir=1"/>
          <p:cNvSpPr>
            <a:spLocks noChangeAspect="1" noChangeArrowheads="1"/>
          </p:cNvSpPr>
          <p:nvPr/>
        </p:nvSpPr>
        <p:spPr bwMode="auto">
          <a:xfrm>
            <a:off x="120650" y="15875"/>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555657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004" y="640080"/>
            <a:ext cx="8371992" cy="5577840"/>
          </a:xfrm>
          <a:prstGeom prst="rect">
            <a:avLst/>
          </a:prstGeom>
        </p:spPr>
      </p:pic>
    </p:spTree>
    <p:extLst>
      <p:ext uri="{BB962C8B-B14F-4D97-AF65-F5344CB8AC3E}">
        <p14:creationId xmlns:p14="http://schemas.microsoft.com/office/powerpoint/2010/main" val="30608580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noAutofit/>
          </a:bodyPr>
          <a:lstStyle/>
          <a:p>
            <a:r>
              <a:rPr lang="en-US" sz="3200" dirty="0" smtClean="0"/>
              <a:t>Speeds in excess of 25 mph “irresponsible” given known weaknesses of tank cars</a:t>
            </a:r>
            <a:br>
              <a:rPr lang="en-US" sz="3200" dirty="0" smtClean="0"/>
            </a:br>
            <a:r>
              <a:rPr lang="en-US" sz="3200" dirty="0" smtClean="0"/>
              <a:t>Slower </a:t>
            </a:r>
            <a:r>
              <a:rPr lang="en-US" sz="3200" dirty="0"/>
              <a:t>speeds can cause a sloshing effect in tank cars, </a:t>
            </a:r>
            <a:r>
              <a:rPr lang="en-US" sz="3200" dirty="0" smtClean="0"/>
              <a:t>with </a:t>
            </a:r>
            <a:r>
              <a:rPr lang="en-US" sz="3200" dirty="0"/>
              <a:t>rolling stock </a:t>
            </a:r>
            <a:r>
              <a:rPr lang="en-US" sz="3200" dirty="0" smtClean="0"/>
              <a:t>wobbling </a:t>
            </a:r>
            <a:r>
              <a:rPr lang="en-US" sz="3200" dirty="0"/>
              <a:t>off the </a:t>
            </a:r>
            <a:r>
              <a:rPr lang="en-US" sz="3200" dirty="0" smtClean="0"/>
              <a:t>tracks</a:t>
            </a:r>
            <a:endParaRPr lang="en-US" sz="3200" dirty="0"/>
          </a:p>
        </p:txBody>
      </p:sp>
      <p:pic>
        <p:nvPicPr>
          <p:cNvPr id="13314" name="Picture 2" descr="http://www.clker.com/cliparts/F/b/v/X/4/c/wave-pattern-h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790824"/>
            <a:ext cx="5715000" cy="3609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9582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dirty="0" smtClean="0"/>
              <a:t>10 Accidents a Year Anticipated</a:t>
            </a:r>
            <a:br>
              <a:rPr lang="en-US" dirty="0" smtClean="0"/>
            </a:br>
            <a:endParaRPr lang="en-US" dirty="0"/>
          </a:p>
        </p:txBody>
      </p:sp>
      <p:pic>
        <p:nvPicPr>
          <p:cNvPr id="9222" name="Picture 6" descr="https://scontent-iad.xx.fbcdn.net/hphotos-xpf1/v/t1.0-9/10930107_10205995047896240_8369526175787160543_n.jpg?oh=c00d24c4a64b6a61477f350d1ab48f75&amp;oe=55A154FE"/>
          <p:cNvPicPr>
            <a:picLocks noChangeAspect="1" noChangeArrowheads="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114300" y="3962400"/>
            <a:ext cx="2857500" cy="282892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illinoisgreens.org/explosion-98706_64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3474719" cy="34747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scontent-iad.xx.fbcdn.net/hphotos-xpf1/v/t1.0-9/10930107_10205995047896240_8369526175787160543_n.jpg?oh=c00d24c4a64b6a61477f350d1ab48f75&amp;oe=55A154FE"/>
          <p:cNvPicPr>
            <a:picLocks noChangeAspect="1" noChangeArrowheads="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6057900" y="3962400"/>
            <a:ext cx="2857500" cy="282892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www.illinoisgreens.org/hand-10-t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066800"/>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illinoisgreens.org/explosion-98706_64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143000"/>
            <a:ext cx="3474719" cy="34747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42160" y="1028099"/>
            <a:ext cx="1005840" cy="687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56960" y="990600"/>
            <a:ext cx="1005840" cy="687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484193" y="4068624"/>
            <a:ext cx="426575" cy="624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33451" y="4176052"/>
            <a:ext cx="624549" cy="624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12641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071" y="640080"/>
            <a:ext cx="8379859" cy="5577840"/>
          </a:xfrm>
          <a:prstGeom prst="rect">
            <a:avLst/>
          </a:prstGeom>
        </p:spPr>
      </p:pic>
    </p:spTree>
    <p:extLst>
      <p:ext uri="{BB962C8B-B14F-4D97-AF65-F5344CB8AC3E}">
        <p14:creationId xmlns:p14="http://schemas.microsoft.com/office/powerpoint/2010/main" val="1729732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929" y="0"/>
            <a:ext cx="4554141" cy="6858000"/>
          </a:xfrm>
          <a:prstGeom prst="rect">
            <a:avLst/>
          </a:prstGeom>
        </p:spPr>
      </p:pic>
    </p:spTree>
    <p:extLst>
      <p:ext uri="{BB962C8B-B14F-4D97-AF65-F5344CB8AC3E}">
        <p14:creationId xmlns:p14="http://schemas.microsoft.com/office/powerpoint/2010/main" val="4438714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082" y="640080"/>
            <a:ext cx="8393837" cy="5577840"/>
          </a:xfrm>
          <a:prstGeom prst="rect">
            <a:avLst/>
          </a:prstGeom>
        </p:spPr>
      </p:pic>
    </p:spTree>
    <p:extLst>
      <p:ext uri="{BB962C8B-B14F-4D97-AF65-F5344CB8AC3E}">
        <p14:creationId xmlns:p14="http://schemas.microsoft.com/office/powerpoint/2010/main" val="27109248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2600"/>
            <a:ext cx="8229600" cy="1143000"/>
          </a:xfrm>
        </p:spPr>
        <p:txBody>
          <a:bodyPr>
            <a:noAutofit/>
          </a:bodyPr>
          <a:lstStyle/>
          <a:p>
            <a:r>
              <a:rPr lang="en-US" sz="2800" dirty="0"/>
              <a:t>Current Estimate:</a:t>
            </a:r>
            <a:br>
              <a:rPr lang="en-US" sz="2800" dirty="0"/>
            </a:br>
            <a:r>
              <a:rPr lang="en-US" sz="2800" dirty="0" smtClean="0"/>
              <a:t>Average </a:t>
            </a:r>
            <a:r>
              <a:rPr lang="en-US" sz="2800" dirty="0"/>
              <a:t>of 15 Trains Loaded </a:t>
            </a:r>
            <a:br>
              <a:rPr lang="en-US" sz="2800" dirty="0"/>
            </a:br>
            <a:r>
              <a:rPr lang="en-US" sz="2800" dirty="0" smtClean="0"/>
              <a:t>Each </a:t>
            </a:r>
            <a:r>
              <a:rPr lang="en-US" sz="2800" dirty="0"/>
              <a:t>Day</a:t>
            </a:r>
            <a:br>
              <a:rPr lang="en-US" sz="2800" dirty="0"/>
            </a:br>
            <a:r>
              <a:rPr lang="en-US" sz="2800" dirty="0" smtClean="0"/>
              <a:t>For </a:t>
            </a:r>
            <a:r>
              <a:rPr lang="en-US" sz="2800" dirty="0"/>
              <a:t>Round Trips of 3,200 miles </a:t>
            </a:r>
            <a:br>
              <a:rPr lang="en-US" sz="2800" dirty="0"/>
            </a:br>
            <a:r>
              <a:rPr lang="en-US" sz="2800" dirty="0" smtClean="0"/>
              <a:t>Traveling 17,500,000</a:t>
            </a:r>
            <a:br>
              <a:rPr lang="en-US" sz="2800" dirty="0" smtClean="0"/>
            </a:br>
            <a:r>
              <a:rPr lang="en-US" sz="2800" dirty="0" smtClean="0"/>
              <a:t> Train-Miles Through </a:t>
            </a:r>
            <a:r>
              <a:rPr lang="en-US" sz="2800" dirty="0"/>
              <a:t>the US each year</a:t>
            </a:r>
            <a:br>
              <a:rPr lang="en-US" sz="2800" dirty="0"/>
            </a:br>
            <a:r>
              <a:rPr lang="en-US" sz="2800" dirty="0"/>
              <a:t/>
            </a:r>
            <a:br>
              <a:rPr lang="en-US" sz="2800" dirty="0"/>
            </a:br>
            <a:r>
              <a:rPr lang="en-US" sz="2800" dirty="0"/>
              <a:t/>
            </a:r>
            <a:br>
              <a:rPr lang="en-US" sz="2800" dirty="0"/>
            </a:br>
            <a:endParaRPr lang="en-US" sz="2800" dirty="0"/>
          </a:p>
        </p:txBody>
      </p:sp>
      <p:pic>
        <p:nvPicPr>
          <p:cNvPr id="4" name="Picture 2" descr="http://www.illinoisgreens.org/Oil_tank_car_singl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6763" y="914400"/>
            <a:ext cx="2141037" cy="7315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illinoisgreens.org/Oil_tank_car_singl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4959" y="4876800"/>
            <a:ext cx="4014441"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www.illinoisgreens.org/fir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0480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illinoisgreens.org/Oil_tank_car_singl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152400"/>
            <a:ext cx="2141037" cy="7315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illinoisgreens.org/Oil_tank_car_singl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6765" y="1676400"/>
            <a:ext cx="2141037" cy="7315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illinoisgreens.org/Oil_tank_car_singl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3733800"/>
            <a:ext cx="2141037"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illinoisgreens.org/Oil_tank_car_singl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6763" y="4526280"/>
            <a:ext cx="2141037" cy="7315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illinoisgreens.org/Oil_tank_car_singl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5288280"/>
            <a:ext cx="2141037" cy="7315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illinoisgreens.org/Oil_tank_car_singl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6763" y="6050280"/>
            <a:ext cx="2141037" cy="7315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illinoisgreens.org/Oil_tank_car_singl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6050280"/>
            <a:ext cx="2141037" cy="7315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illinoisgreens.org/Oil_tank_car_singl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3733800"/>
            <a:ext cx="2141037" cy="7315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illinoisgreens.org/Oil_tank_car_singl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5288280"/>
            <a:ext cx="2141037" cy="7315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illinoisgreens.org/Oil_tank_car_singl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4526280"/>
            <a:ext cx="2141037" cy="7315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illinoisgreens.org/Oil_tank_car_singl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914400"/>
            <a:ext cx="2141037" cy="7315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illinoisgreens.org/Oil_tank_car_singl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630680"/>
            <a:ext cx="2141037" cy="7315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illinoisgreens.org/Oil_tank_car_singl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52400"/>
            <a:ext cx="2141037" cy="73152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explosion_smoke_sm_wht.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 y="2971800"/>
            <a:ext cx="800100"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8100" y="2971800"/>
            <a:ext cx="800100"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11385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4800" y="3703320"/>
            <a:ext cx="3251200" cy="2926080"/>
          </a:xfrm>
          <a:prstGeom prst="rect">
            <a:avLst/>
          </a:prstGeom>
        </p:spPr>
      </p:pic>
      <p:pic>
        <p:nvPicPr>
          <p:cNvPr id="1026" name="Picture 2" descr="http://energycitizens.org/ec/advocacy/img/img_carousel_keystone.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469538" y="320040"/>
            <a:ext cx="6646262" cy="31089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7027" y="358914"/>
            <a:ext cx="2991973" cy="707886"/>
          </a:xfrm>
          <a:prstGeom prst="rect">
            <a:avLst/>
          </a:prstGeom>
          <a:noFill/>
        </p:spPr>
        <p:txBody>
          <a:bodyPr wrap="none" rtlCol="0">
            <a:spAutoFit/>
          </a:bodyPr>
          <a:lstStyle/>
          <a:p>
            <a:r>
              <a:rPr lang="en-US" sz="4000" dirty="0" smtClean="0"/>
              <a:t>Stakeholders:</a:t>
            </a:r>
            <a:endParaRPr lang="en-US" sz="4000" dirty="0"/>
          </a:p>
        </p:txBody>
      </p:sp>
      <p:sp>
        <p:nvSpPr>
          <p:cNvPr id="5" name="Rectangle 4"/>
          <p:cNvSpPr/>
          <p:nvPr/>
        </p:nvSpPr>
        <p:spPr>
          <a:xfrm>
            <a:off x="8738150" y="118449"/>
            <a:ext cx="1472650" cy="4621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876800" y="108966"/>
            <a:ext cx="914400" cy="3472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ttp://www.ochsoil.com/animatedgifs4/eolcs.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31687" y="1143000"/>
            <a:ext cx="2302313"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 y="1630740"/>
            <a:ext cx="1922962" cy="1569660"/>
          </a:xfrm>
          <a:prstGeom prst="rect">
            <a:avLst/>
          </a:prstGeom>
          <a:noFill/>
        </p:spPr>
        <p:txBody>
          <a:bodyPr wrap="none" rtlCol="0">
            <a:spAutoFit/>
          </a:bodyPr>
          <a:lstStyle/>
          <a:p>
            <a:r>
              <a:rPr lang="en-US" sz="3200" dirty="0" smtClean="0">
                <a:latin typeface="+mj-lt"/>
              </a:rPr>
              <a:t>American</a:t>
            </a:r>
          </a:p>
          <a:p>
            <a:r>
              <a:rPr lang="en-US" sz="3200" dirty="0" smtClean="0">
                <a:latin typeface="+mj-lt"/>
              </a:rPr>
              <a:t>Petroleum</a:t>
            </a:r>
          </a:p>
          <a:p>
            <a:r>
              <a:rPr lang="en-US" sz="3200" dirty="0" smtClean="0">
                <a:latin typeface="+mj-lt"/>
              </a:rPr>
              <a:t>Institute</a:t>
            </a:r>
            <a:endParaRPr lang="en-US" sz="3200" dirty="0">
              <a:latin typeface="+mj-lt"/>
            </a:endParaRPr>
          </a:p>
        </p:txBody>
      </p:sp>
      <p:pic>
        <p:nvPicPr>
          <p:cNvPr id="1030" name="Picture 6" descr="http://transportationfortomorrow.com/final_report/volume_3_html/05_field_hearings/images/0307_washington_test_rockey1_aar_logo.gif"/>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400800" y="4267200"/>
            <a:ext cx="2385394" cy="2286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52136" y="3962400"/>
            <a:ext cx="2519664" cy="1569660"/>
          </a:xfrm>
          <a:prstGeom prst="rect">
            <a:avLst/>
          </a:prstGeom>
          <a:noFill/>
        </p:spPr>
        <p:txBody>
          <a:bodyPr wrap="none" rtlCol="0">
            <a:spAutoFit/>
          </a:bodyPr>
          <a:lstStyle/>
          <a:p>
            <a:r>
              <a:rPr lang="en-US" sz="3200" dirty="0" smtClean="0">
                <a:latin typeface="+mj-lt"/>
              </a:rPr>
              <a:t>American</a:t>
            </a:r>
          </a:p>
          <a:p>
            <a:r>
              <a:rPr lang="en-US" sz="3200" dirty="0" smtClean="0">
                <a:latin typeface="+mj-lt"/>
              </a:rPr>
              <a:t>Association of</a:t>
            </a:r>
          </a:p>
          <a:p>
            <a:r>
              <a:rPr lang="en-US" sz="3200" dirty="0" smtClean="0">
                <a:latin typeface="+mj-lt"/>
              </a:rPr>
              <a:t>Railroads</a:t>
            </a:r>
            <a:endParaRPr lang="en-US" sz="3200" dirty="0">
              <a:latin typeface="+mj-lt"/>
            </a:endParaRPr>
          </a:p>
        </p:txBody>
      </p:sp>
    </p:spTree>
    <p:extLst>
      <p:ext uri="{BB962C8B-B14F-4D97-AF65-F5344CB8AC3E}">
        <p14:creationId xmlns:p14="http://schemas.microsoft.com/office/powerpoint/2010/main" val="40566871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143000"/>
          </a:xfrm>
        </p:spPr>
        <p:txBody>
          <a:bodyPr>
            <a:normAutofit fontScale="90000"/>
          </a:bodyPr>
          <a:lstStyle/>
          <a:p>
            <a:r>
              <a:rPr lang="en-US" dirty="0" smtClean="0"/>
              <a:t>FRA       </a:t>
            </a:r>
            <a:r>
              <a:rPr lang="en-US" sz="3100" dirty="0" smtClean="0"/>
              <a:t>Federal Railroad Administration       </a:t>
            </a:r>
            <a:r>
              <a:rPr lang="en-US" dirty="0" smtClean="0"/>
              <a:t>DOT</a:t>
            </a:r>
            <a:r>
              <a:rPr lang="en-US" sz="3100" dirty="0" smtClean="0"/>
              <a:t/>
            </a:r>
            <a:br>
              <a:rPr lang="en-US" sz="3100" dirty="0" smtClean="0"/>
            </a:br>
            <a:r>
              <a:rPr lang="en-US" sz="3100" dirty="0" smtClean="0"/>
              <a:t>The </a:t>
            </a:r>
            <a:r>
              <a:rPr lang="en-US" sz="3100" dirty="0"/>
              <a:t>oil and railroad industries are urging federal regulators to allow them as long as </a:t>
            </a:r>
            <a:r>
              <a:rPr lang="en-US" sz="3100" dirty="0" smtClean="0"/>
              <a:t>7 </a:t>
            </a:r>
            <a:r>
              <a:rPr lang="en-US" sz="3100" dirty="0"/>
              <a:t>years to upgrade existing tank cars</a:t>
            </a:r>
            <a:r>
              <a:rPr lang="en-US" sz="3100" dirty="0" smtClean="0"/>
              <a:t>.</a:t>
            </a:r>
            <a:br>
              <a:rPr lang="en-US" sz="3100" dirty="0" smtClean="0"/>
            </a:br>
            <a:r>
              <a:rPr lang="en-US" sz="3100" dirty="0"/>
              <a:t>The proposals included an upgrade </a:t>
            </a:r>
            <a:r>
              <a:rPr lang="en-US" sz="3100" dirty="0" smtClean="0"/>
              <a:t>in operating </a:t>
            </a:r>
            <a:r>
              <a:rPr lang="en-US" sz="3100" dirty="0"/>
              <a:t>protocols, such as lower speed limits, more track </a:t>
            </a:r>
            <a:r>
              <a:rPr lang="en-US" sz="3100" dirty="0" smtClean="0"/>
              <a:t>inspections, and </a:t>
            </a:r>
            <a:r>
              <a:rPr lang="en-US" sz="3100" dirty="0"/>
              <a:t>better emergency response training.</a:t>
            </a:r>
            <a:br>
              <a:rPr lang="en-US" sz="3100" dirty="0"/>
            </a:br>
            <a:r>
              <a:rPr lang="en-US" sz="2800" dirty="0"/>
              <a:t/>
            </a:r>
            <a:br>
              <a:rPr lang="en-US" sz="2800" dirty="0"/>
            </a:br>
            <a:r>
              <a:rPr lang="en-US" sz="3100" dirty="0"/>
              <a:t/>
            </a:r>
            <a:br>
              <a:rPr lang="en-US" sz="3100" dirty="0"/>
            </a:br>
            <a:r>
              <a:rPr lang="en-US" sz="3100" dirty="0"/>
              <a:t/>
            </a:r>
            <a:br>
              <a:rPr lang="en-US" sz="3100" dirty="0"/>
            </a:br>
            <a:r>
              <a:rPr lang="en-US" dirty="0"/>
              <a:t/>
            </a:r>
            <a:br>
              <a:rPr lang="en-US" dirty="0"/>
            </a:br>
            <a:endParaRPr lang="en-US" dirty="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4452491" y="3611880"/>
            <a:ext cx="4158109" cy="3017520"/>
          </a:xfrm>
          <a:prstGeom prst="rect">
            <a:avLst/>
          </a:prstGeom>
        </p:spPr>
      </p:pic>
      <p:sp>
        <p:nvSpPr>
          <p:cNvPr id="4" name="TextBox 3"/>
          <p:cNvSpPr txBox="1"/>
          <p:nvPr/>
        </p:nvSpPr>
        <p:spPr>
          <a:xfrm>
            <a:off x="1525106" y="3925431"/>
            <a:ext cx="1980094" cy="2246769"/>
          </a:xfrm>
          <a:prstGeom prst="rect">
            <a:avLst/>
          </a:prstGeom>
          <a:noFill/>
        </p:spPr>
        <p:txBody>
          <a:bodyPr wrap="none" rtlCol="0">
            <a:spAutoFit/>
          </a:bodyPr>
          <a:lstStyle/>
          <a:p>
            <a:r>
              <a:rPr lang="en-US" sz="2800" dirty="0" smtClean="0">
                <a:latin typeface="+mj-lt"/>
              </a:rPr>
              <a:t>Aldermen</a:t>
            </a:r>
          </a:p>
          <a:p>
            <a:r>
              <a:rPr lang="en-US" sz="2800" dirty="0" smtClean="0">
                <a:latin typeface="+mj-lt"/>
              </a:rPr>
              <a:t>Mayors</a:t>
            </a:r>
          </a:p>
          <a:p>
            <a:r>
              <a:rPr lang="en-US" sz="2800" dirty="0" smtClean="0">
                <a:latin typeface="+mj-lt"/>
              </a:rPr>
              <a:t>Governor</a:t>
            </a:r>
          </a:p>
          <a:p>
            <a:r>
              <a:rPr lang="en-US" sz="2800" dirty="0" smtClean="0">
                <a:latin typeface="+mj-lt"/>
              </a:rPr>
              <a:t>State Reps</a:t>
            </a:r>
          </a:p>
          <a:p>
            <a:r>
              <a:rPr lang="en-US" sz="2800" dirty="0" smtClean="0">
                <a:latin typeface="+mj-lt"/>
              </a:rPr>
              <a:t>US Congress</a:t>
            </a:r>
            <a:endParaRPr lang="en-US" sz="2800" dirty="0">
              <a:latin typeface="+mj-lt"/>
            </a:endParaRPr>
          </a:p>
        </p:txBody>
      </p:sp>
    </p:spTree>
    <p:extLst>
      <p:ext uri="{BB962C8B-B14F-4D97-AF65-F5344CB8AC3E}">
        <p14:creationId xmlns:p14="http://schemas.microsoft.com/office/powerpoint/2010/main" val="32647711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Autofit/>
          </a:bodyPr>
          <a:lstStyle/>
          <a:p>
            <a:r>
              <a:rPr lang="en-US" sz="2800" dirty="0"/>
              <a:t>Freight is moved by rail, water, pipeline, truck, and </a:t>
            </a:r>
            <a:r>
              <a:rPr lang="en-US" sz="2800" dirty="0" smtClean="0"/>
              <a:t>air</a:t>
            </a:r>
            <a:br>
              <a:rPr lang="en-US" sz="2800" dirty="0" smtClean="0"/>
            </a:br>
            <a:r>
              <a:rPr lang="en-US" sz="2800" dirty="0"/>
              <a:t>T</a:t>
            </a:r>
            <a:r>
              <a:rPr lang="en-US" sz="2800" dirty="0" smtClean="0"/>
              <a:t>he </a:t>
            </a:r>
            <a:r>
              <a:rPr lang="en-US" sz="2800" dirty="0"/>
              <a:t>rail network accounts </a:t>
            </a:r>
            <a:r>
              <a:rPr lang="en-US" sz="2800" dirty="0" smtClean="0"/>
              <a:t>for 40 </a:t>
            </a:r>
            <a:r>
              <a:rPr lang="en-US" sz="2800" dirty="0"/>
              <a:t>percent of U.S. freight moves by ton-miles </a:t>
            </a:r>
            <a:r>
              <a:rPr lang="en-US" sz="2800" dirty="0" smtClean="0"/>
              <a:t/>
            </a:r>
            <a:br>
              <a:rPr lang="en-US" sz="2800" dirty="0" smtClean="0"/>
            </a:br>
            <a:r>
              <a:rPr lang="en-US" sz="2800" dirty="0" smtClean="0"/>
              <a:t>(</a:t>
            </a:r>
            <a:r>
              <a:rPr lang="en-US" sz="2800" dirty="0"/>
              <a:t>the length freight travels) </a:t>
            </a:r>
          </a:p>
        </p:txBody>
      </p:sp>
      <p:pic>
        <p:nvPicPr>
          <p:cNvPr id="2050" name="Picture 2" descr="Percent Ton Mi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7825" y="2590800"/>
            <a:ext cx="5972175" cy="3933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4716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004" y="3398520"/>
            <a:ext cx="5017992" cy="3383280"/>
          </a:xfrm>
          <a:prstGeom prst="rect">
            <a:avLst/>
          </a:prstGeom>
        </p:spPr>
      </p:pic>
      <p:pic>
        <p:nvPicPr>
          <p:cNvPr id="1026" name="Picture 2" descr="https://blu172.afx.ms/att/GetInline.aspx?messageid=27353ffa-ddff-11e4-96b0-80c16e64482a&amp;attindex=1&amp;cp=-1&amp;attdepth=1&amp;imgsrc=cid:inlineImage2&amp;cid=45deb4258fe34714&amp;blob=MXxHcmVlbiBQb3dlciBUcmVlIGxhcmdlci5qcGd8aW1hZ2UvanBlZw_3d_3d&amp;hm__login=cpaidock&amp;hm__domain=hotmail.com&amp;ip=10.43.232.8&amp;d=d3536&amp;mf=2&amp;hm__ts=Wed%2c%2008%20Apr%202015%2014:57:28%20GMT&amp;st=cpaidock&amp;hm__ha=01_05fcec35d585021f926f047859467f24ad4891aa086aeffc40092a1c48cb1c76&amp;oneredi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200025"/>
            <a:ext cx="2857500" cy="34575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239" y="2466713"/>
            <a:ext cx="2410161" cy="187668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2466713"/>
            <a:ext cx="2410161" cy="1876687"/>
          </a:xfrm>
          <a:prstGeom prst="rect">
            <a:avLst/>
          </a:prstGeom>
        </p:spPr>
      </p:pic>
      <p:sp>
        <p:nvSpPr>
          <p:cNvPr id="5" name="TextBox 4"/>
          <p:cNvSpPr txBox="1"/>
          <p:nvPr/>
        </p:nvSpPr>
        <p:spPr>
          <a:xfrm>
            <a:off x="228600" y="685800"/>
            <a:ext cx="2769156" cy="707886"/>
          </a:xfrm>
          <a:prstGeom prst="rect">
            <a:avLst/>
          </a:prstGeom>
          <a:noFill/>
        </p:spPr>
        <p:txBody>
          <a:bodyPr wrap="none" rtlCol="0">
            <a:spAutoFit/>
          </a:bodyPr>
          <a:lstStyle/>
          <a:p>
            <a:r>
              <a:rPr lang="en-US" sz="4000" b="1" dirty="0" err="1" smtClean="0">
                <a:solidFill>
                  <a:srgbClr val="00B050"/>
                </a:solidFill>
              </a:rPr>
              <a:t>ChiOilbyRail</a:t>
            </a:r>
            <a:endParaRPr lang="en-US" sz="4000" b="1" dirty="0">
              <a:solidFill>
                <a:srgbClr val="00B050"/>
              </a:solidFill>
            </a:endParaRPr>
          </a:p>
        </p:txBody>
      </p:sp>
      <p:sp>
        <p:nvSpPr>
          <p:cNvPr id="11" name="TextBox 10"/>
          <p:cNvSpPr txBox="1"/>
          <p:nvPr/>
        </p:nvSpPr>
        <p:spPr>
          <a:xfrm>
            <a:off x="6238962" y="685800"/>
            <a:ext cx="2769156" cy="707886"/>
          </a:xfrm>
          <a:prstGeom prst="rect">
            <a:avLst/>
          </a:prstGeom>
          <a:noFill/>
        </p:spPr>
        <p:txBody>
          <a:bodyPr wrap="none" rtlCol="0">
            <a:spAutoFit/>
          </a:bodyPr>
          <a:lstStyle/>
          <a:p>
            <a:r>
              <a:rPr lang="en-US" sz="4000" b="1" dirty="0" err="1" smtClean="0">
                <a:solidFill>
                  <a:srgbClr val="00B050"/>
                </a:solidFill>
              </a:rPr>
              <a:t>ChiOilbyRail</a:t>
            </a:r>
            <a:endParaRPr lang="en-US" sz="4000" b="1" dirty="0">
              <a:solidFill>
                <a:srgbClr val="00B050"/>
              </a:solidFill>
            </a:endParaRPr>
          </a:p>
        </p:txBody>
      </p:sp>
    </p:spTree>
    <p:extLst>
      <p:ext uri="{BB962C8B-B14F-4D97-AF65-F5344CB8AC3E}">
        <p14:creationId xmlns:p14="http://schemas.microsoft.com/office/powerpoint/2010/main" val="25377349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2819400"/>
            <a:ext cx="8229600" cy="1143000"/>
          </a:xfrm>
        </p:spPr>
        <p:txBody>
          <a:bodyPr>
            <a:normAutofit fontScale="90000"/>
          </a:bodyPr>
          <a:lstStyle/>
          <a:p>
            <a:pPr algn="l"/>
            <a:r>
              <a:rPr lang="en-US" dirty="0" smtClean="0"/>
              <a:t>Chicago Greens</a:t>
            </a:r>
            <a:br>
              <a:rPr lang="en-US" dirty="0" smtClean="0"/>
            </a:br>
            <a:r>
              <a:rPr lang="en-US" b="1" dirty="0" smtClean="0"/>
              <a:t>www.illinoisgreens.org</a:t>
            </a:r>
            <a:r>
              <a:rPr lang="en-US" dirty="0" smtClean="0"/>
              <a:t/>
            </a:r>
            <a:br>
              <a:rPr lang="en-US" dirty="0" smtClean="0"/>
            </a:br>
            <a:r>
              <a:rPr lang="en-US" dirty="0"/>
              <a:t/>
            </a:r>
            <a:br>
              <a:rPr lang="en-US" dirty="0"/>
            </a:br>
            <a:r>
              <a:rPr lang="en-US" b="1" dirty="0" smtClean="0"/>
              <a:t>Monthly Meetings</a:t>
            </a:r>
            <a:br>
              <a:rPr lang="en-US" b="1" dirty="0" smtClean="0"/>
            </a:br>
            <a:r>
              <a:rPr lang="en-US" dirty="0" smtClean="0"/>
              <a:t>2</a:t>
            </a:r>
            <a:r>
              <a:rPr lang="en-US" baseline="30000" dirty="0" smtClean="0"/>
              <a:t>nd</a:t>
            </a:r>
            <a:r>
              <a:rPr lang="en-US" dirty="0" smtClean="0"/>
              <a:t> Sunday of Each Month</a:t>
            </a:r>
            <a:br>
              <a:rPr lang="en-US" dirty="0" smtClean="0"/>
            </a:br>
            <a:r>
              <a:rPr lang="en-US" dirty="0" smtClean="0"/>
              <a:t>2-4:00 PM</a:t>
            </a:r>
            <a:br>
              <a:rPr lang="en-US" dirty="0" smtClean="0"/>
            </a:br>
            <a:r>
              <a:rPr lang="en-US" dirty="0" smtClean="0"/>
              <a:t>Powell’s Bookstore</a:t>
            </a:r>
            <a:br>
              <a:rPr lang="en-US" dirty="0" smtClean="0"/>
            </a:br>
            <a:r>
              <a:rPr lang="en-US" dirty="0" smtClean="0"/>
              <a:t>Halsted and Roosevelt</a:t>
            </a:r>
            <a:br>
              <a:rPr lang="en-US" dirty="0" smtClean="0"/>
            </a:br>
            <a:r>
              <a:rPr lang="en-US" dirty="0" smtClean="0"/>
              <a:t>(800 W, 1299 S)</a:t>
            </a:r>
            <a:endParaRPr lang="en-US" dirty="0"/>
          </a:p>
        </p:txBody>
      </p:sp>
      <p:pic>
        <p:nvPicPr>
          <p:cNvPr id="8194" name="Picture 2" descr="http://tab-berlin.de/tl_files/images/content/Fluchtplaene-Feuerwehrplaene/Sammelplat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978" y="2888673"/>
            <a:ext cx="2914307" cy="2909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6367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2800" dirty="0"/>
              <a:t> </a:t>
            </a:r>
            <a:r>
              <a:rPr lang="en-US" sz="2800" dirty="0" smtClean="0"/>
              <a:t>Each </a:t>
            </a:r>
            <a:r>
              <a:rPr lang="en-US" sz="2800" dirty="0"/>
              <a:t>person in the U.S. requires the movement of approximately 40 tons of freight every </a:t>
            </a:r>
            <a:r>
              <a:rPr lang="en-US" sz="2800" dirty="0" smtClean="0"/>
              <a:t>year.</a:t>
            </a:r>
            <a:endParaRPr lang="en-US" sz="2800" dirty="0"/>
          </a:p>
        </p:txBody>
      </p:sp>
      <p:pic>
        <p:nvPicPr>
          <p:cNvPr id="3074" name="Picture 2" descr="Waybill Sample 2012 - All Commodit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847" y="1371600"/>
            <a:ext cx="6858000" cy="5301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3567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n-US" sz="2800" dirty="0"/>
              <a:t>Rail shipments of crude oil have grown from a few thousand carloads a decade ago to 434,000 carloads last </a:t>
            </a:r>
            <a:r>
              <a:rPr lang="en-US" sz="2800" dirty="0" smtClean="0"/>
              <a:t>year, with projections to 600,000 a year by 2015</a:t>
            </a:r>
            <a:endParaRPr lang="en-US" sz="2800" dirty="0"/>
          </a:p>
        </p:txBody>
      </p:sp>
      <p:pic>
        <p:nvPicPr>
          <p:cNvPr id="2052" name="Picture 4" descr="http://www.thecrosshairstrader.com/wp-content/uploads/2009/02/oil-barrel.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35480"/>
            <a:ext cx="2511188" cy="210312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prop365.com/assets/up-icon-2ab90ce8b71ee3abadf76ed85044395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752599"/>
            <a:ext cx="4876800" cy="48768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thecrosshairstrader.com/wp-content/uploads/2009/02/oil-barrel.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4212" y="4297680"/>
            <a:ext cx="2511188" cy="210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8433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276600"/>
            <a:ext cx="8229600" cy="1143000"/>
          </a:xfrm>
        </p:spPr>
        <p:txBody>
          <a:bodyPr>
            <a:noAutofit/>
          </a:bodyPr>
          <a:lstStyle/>
          <a:p>
            <a:pPr algn="l"/>
            <a:r>
              <a:rPr lang="en-US" sz="2400" dirty="0">
                <a:solidFill>
                  <a:srgbClr val="000000"/>
                </a:solidFill>
                <a:latin typeface="Arial"/>
              </a:rPr>
              <a:t>Don’t buy </a:t>
            </a:r>
            <a:r>
              <a:rPr lang="en-US" sz="2400" dirty="0" smtClean="0">
                <a:solidFill>
                  <a:srgbClr val="000000"/>
                </a:solidFill>
                <a:latin typeface="Arial"/>
              </a:rPr>
              <a:t>the </a:t>
            </a:r>
            <a:r>
              <a:rPr lang="en-US" sz="2400" dirty="0">
                <a:solidFill>
                  <a:srgbClr val="000000"/>
                </a:solidFill>
                <a:latin typeface="Arial"/>
              </a:rPr>
              <a:t>argument that crude-by-rail disasters demonstrate the need for the Keystone XL pipeline. In fact, the two transport methods have very little to do with each other.</a:t>
            </a:r>
            <a:br>
              <a:rPr lang="en-US" sz="2400" dirty="0">
                <a:solidFill>
                  <a:srgbClr val="000000"/>
                </a:solidFill>
                <a:latin typeface="Arial"/>
              </a:rPr>
            </a:br>
            <a:r>
              <a:rPr lang="en-US" sz="2400" dirty="0" smtClean="0">
                <a:solidFill>
                  <a:srgbClr val="000000"/>
                </a:solidFill>
                <a:latin typeface="Arial"/>
              </a:rPr>
              <a:t/>
            </a:r>
            <a:br>
              <a:rPr lang="en-US" sz="2400" dirty="0" smtClean="0">
                <a:solidFill>
                  <a:srgbClr val="000000"/>
                </a:solidFill>
                <a:latin typeface="Arial"/>
              </a:rPr>
            </a:br>
            <a:r>
              <a:rPr lang="en-US" sz="2400" dirty="0">
                <a:solidFill>
                  <a:srgbClr val="000000"/>
                </a:solidFill>
                <a:latin typeface="Times New Roman"/>
              </a:rPr>
              <a:t/>
            </a:r>
            <a:br>
              <a:rPr lang="en-US" sz="2400" dirty="0">
                <a:solidFill>
                  <a:srgbClr val="000000"/>
                </a:solidFill>
                <a:latin typeface="Times New Roman"/>
              </a:rPr>
            </a:br>
            <a:r>
              <a:rPr lang="en-US" sz="2400" dirty="0" smtClean="0">
                <a:solidFill>
                  <a:srgbClr val="000000"/>
                </a:solidFill>
                <a:latin typeface="Arial"/>
              </a:rPr>
              <a:t>The </a:t>
            </a:r>
            <a:r>
              <a:rPr lang="en-US" sz="2400" dirty="0">
                <a:solidFill>
                  <a:srgbClr val="000000"/>
                </a:solidFill>
                <a:latin typeface="Arial"/>
              </a:rPr>
              <a:t>vast majority of crude </a:t>
            </a:r>
            <a:r>
              <a:rPr lang="en-US" sz="2400" dirty="0" smtClean="0">
                <a:solidFill>
                  <a:srgbClr val="000000"/>
                </a:solidFill>
                <a:latin typeface="Arial"/>
              </a:rPr>
              <a:t>moving</a:t>
            </a:r>
            <a:br>
              <a:rPr lang="en-US" sz="2400" dirty="0" smtClean="0">
                <a:solidFill>
                  <a:srgbClr val="000000"/>
                </a:solidFill>
                <a:latin typeface="Arial"/>
              </a:rPr>
            </a:br>
            <a:r>
              <a:rPr lang="en-US" sz="2400" dirty="0" smtClean="0">
                <a:solidFill>
                  <a:srgbClr val="000000"/>
                </a:solidFill>
                <a:latin typeface="Arial"/>
              </a:rPr>
              <a:t>by </a:t>
            </a:r>
            <a:r>
              <a:rPr lang="en-US" sz="2400" dirty="0">
                <a:solidFill>
                  <a:srgbClr val="000000"/>
                </a:solidFill>
                <a:latin typeface="Arial"/>
              </a:rPr>
              <a:t>rail </a:t>
            </a:r>
            <a:r>
              <a:rPr lang="en-US" sz="2400" dirty="0" smtClean="0">
                <a:solidFill>
                  <a:srgbClr val="000000"/>
                </a:solidFill>
                <a:latin typeface="Arial"/>
              </a:rPr>
              <a:t>is </a:t>
            </a:r>
            <a:r>
              <a:rPr lang="en-US" sz="2400" dirty="0">
                <a:solidFill>
                  <a:srgbClr val="000000"/>
                </a:solidFill>
                <a:latin typeface="Arial"/>
              </a:rPr>
              <a:t>moving east or west from </a:t>
            </a:r>
            <a:r>
              <a:rPr lang="en-US" sz="2400" dirty="0" smtClean="0">
                <a:solidFill>
                  <a:srgbClr val="000000"/>
                </a:solidFill>
                <a:latin typeface="Arial"/>
              </a:rPr>
              <a:t/>
            </a:r>
            <a:br>
              <a:rPr lang="en-US" sz="2400" dirty="0" smtClean="0">
                <a:solidFill>
                  <a:srgbClr val="000000"/>
                </a:solidFill>
                <a:latin typeface="Arial"/>
              </a:rPr>
            </a:br>
            <a:r>
              <a:rPr lang="en-US" sz="2400" dirty="0" smtClean="0">
                <a:solidFill>
                  <a:srgbClr val="000000"/>
                </a:solidFill>
                <a:latin typeface="Arial"/>
              </a:rPr>
              <a:t>shale sources, </a:t>
            </a:r>
            <a:r>
              <a:rPr lang="en-US" sz="2400" dirty="0">
                <a:solidFill>
                  <a:srgbClr val="000000"/>
                </a:solidFill>
                <a:latin typeface="Arial"/>
              </a:rPr>
              <a:t>not the tar sands </a:t>
            </a:r>
            <a:r>
              <a:rPr lang="en-US" sz="2400" dirty="0" smtClean="0">
                <a:solidFill>
                  <a:srgbClr val="000000"/>
                </a:solidFill>
                <a:latin typeface="Arial"/>
              </a:rPr>
              <a:t>crude</a:t>
            </a:r>
            <a:br>
              <a:rPr lang="en-US" sz="2400" dirty="0" smtClean="0">
                <a:solidFill>
                  <a:srgbClr val="000000"/>
                </a:solidFill>
                <a:latin typeface="Arial"/>
              </a:rPr>
            </a:br>
            <a:r>
              <a:rPr lang="en-US" sz="2400" dirty="0" smtClean="0">
                <a:solidFill>
                  <a:srgbClr val="000000"/>
                </a:solidFill>
                <a:latin typeface="Arial"/>
              </a:rPr>
              <a:t>that </a:t>
            </a:r>
            <a:r>
              <a:rPr lang="en-US" sz="2400" dirty="0">
                <a:solidFill>
                  <a:srgbClr val="000000"/>
                </a:solidFill>
                <a:latin typeface="Arial"/>
              </a:rPr>
              <a:t>Keystone XL would have </a:t>
            </a:r>
            <a:r>
              <a:rPr lang="en-US" sz="2400" dirty="0" smtClean="0">
                <a:solidFill>
                  <a:srgbClr val="000000"/>
                </a:solidFill>
                <a:latin typeface="Arial"/>
              </a:rPr>
              <a:t>shipped.</a:t>
            </a:r>
            <a:r>
              <a:rPr lang="en-US" sz="2400" dirty="0">
                <a:solidFill>
                  <a:srgbClr val="000000"/>
                </a:solidFill>
                <a:latin typeface="Arial"/>
              </a:rPr>
              <a:t/>
            </a:r>
            <a:br>
              <a:rPr lang="en-US" sz="2400" dirty="0">
                <a:solidFill>
                  <a:srgbClr val="000000"/>
                </a:solidFill>
                <a:latin typeface="Arial"/>
              </a:rPr>
            </a:br>
            <a:r>
              <a:rPr lang="en-US" sz="2400" dirty="0" smtClean="0">
                <a:solidFill>
                  <a:srgbClr val="000000"/>
                </a:solidFill>
                <a:latin typeface="Arial"/>
              </a:rPr>
              <a:t/>
            </a:r>
            <a:br>
              <a:rPr lang="en-US" sz="2400" dirty="0" smtClean="0">
                <a:solidFill>
                  <a:srgbClr val="000000"/>
                </a:solidFill>
                <a:latin typeface="Arial"/>
              </a:rPr>
            </a:br>
            <a:r>
              <a:rPr lang="en-US" sz="2400" dirty="0">
                <a:solidFill>
                  <a:srgbClr val="000000"/>
                </a:solidFill>
                <a:latin typeface="Times New Roman"/>
              </a:rPr>
              <a:t/>
            </a:r>
            <a:br>
              <a:rPr lang="en-US" sz="2400" dirty="0">
                <a:solidFill>
                  <a:srgbClr val="000000"/>
                </a:solidFill>
                <a:latin typeface="Times New Roman"/>
              </a:rPr>
            </a:br>
            <a:r>
              <a:rPr lang="en-US" sz="2400" dirty="0" smtClean="0">
                <a:solidFill>
                  <a:srgbClr val="000000"/>
                </a:solidFill>
                <a:latin typeface="Arial"/>
              </a:rPr>
              <a:t>Oil </a:t>
            </a:r>
            <a:r>
              <a:rPr lang="en-US" sz="2400" dirty="0">
                <a:solidFill>
                  <a:srgbClr val="000000"/>
                </a:solidFill>
                <a:latin typeface="Arial"/>
              </a:rPr>
              <a:t>producers have rejected </a:t>
            </a:r>
            <a:r>
              <a:rPr lang="en-US" sz="2400" dirty="0" smtClean="0">
                <a:solidFill>
                  <a:srgbClr val="000000"/>
                </a:solidFill>
                <a:latin typeface="Arial"/>
              </a:rPr>
              <a:t>proposed pipelines </a:t>
            </a:r>
            <a:r>
              <a:rPr lang="en-US" sz="2400" dirty="0">
                <a:solidFill>
                  <a:srgbClr val="000000"/>
                </a:solidFill>
                <a:latin typeface="Arial"/>
              </a:rPr>
              <a:t>because they prefer the flexibility of </a:t>
            </a:r>
            <a:r>
              <a:rPr lang="en-US" sz="2400" dirty="0" smtClean="0">
                <a:solidFill>
                  <a:srgbClr val="000000"/>
                </a:solidFill>
                <a:latin typeface="Arial"/>
              </a:rPr>
              <a:t>rail to </a:t>
            </a:r>
            <a:r>
              <a:rPr lang="en-US" sz="2400" dirty="0">
                <a:solidFill>
                  <a:srgbClr val="000000"/>
                </a:solidFill>
                <a:latin typeface="Arial"/>
              </a:rPr>
              <a:t>sell their products to whichever market is paying the highest </a:t>
            </a:r>
            <a:r>
              <a:rPr lang="en-US" sz="2400" dirty="0" smtClean="0">
                <a:solidFill>
                  <a:srgbClr val="000000"/>
                </a:solidFill>
                <a:latin typeface="Arial"/>
              </a:rPr>
              <a:t>price.</a:t>
            </a:r>
            <a:r>
              <a:rPr lang="en-US" sz="2400" dirty="0">
                <a:solidFill>
                  <a:srgbClr val="000000"/>
                </a:solidFill>
                <a:latin typeface="Arial"/>
              </a:rPr>
              <a:t/>
            </a:r>
            <a:br>
              <a:rPr lang="en-US" sz="2400" dirty="0">
                <a:solidFill>
                  <a:srgbClr val="000000"/>
                </a:solidFill>
                <a:latin typeface="Arial"/>
              </a:rPr>
            </a:br>
            <a:r>
              <a:rPr lang="en-US" sz="2400" dirty="0">
                <a:solidFill>
                  <a:srgbClr val="000000"/>
                </a:solidFill>
                <a:latin typeface="Times New Roman"/>
              </a:rPr>
              <a:t/>
            </a:r>
            <a:br>
              <a:rPr lang="en-US" sz="2400" dirty="0">
                <a:solidFill>
                  <a:srgbClr val="000000"/>
                </a:solidFill>
                <a:latin typeface="Times New Roman"/>
              </a:rPr>
            </a:br>
            <a:r>
              <a:rPr lang="en-US" sz="2400" dirty="0"/>
              <a:t/>
            </a:r>
            <a:br>
              <a:rPr lang="en-US" sz="2400" dirty="0"/>
            </a:b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8203" y="990600"/>
            <a:ext cx="4825397" cy="4825397"/>
          </a:xfrm>
          <a:prstGeom prst="rect">
            <a:avLst/>
          </a:prstGeom>
        </p:spPr>
      </p:pic>
    </p:spTree>
    <p:extLst>
      <p:ext uri="{BB962C8B-B14F-4D97-AF65-F5344CB8AC3E}">
        <p14:creationId xmlns:p14="http://schemas.microsoft.com/office/powerpoint/2010/main" val="2052575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14800"/>
            <a:ext cx="8229600" cy="1143000"/>
          </a:xfrm>
        </p:spPr>
        <p:txBody>
          <a:bodyPr>
            <a:normAutofit fontScale="90000"/>
          </a:bodyPr>
          <a:lstStyle/>
          <a:p>
            <a:pPr algn="l"/>
            <a:r>
              <a:rPr lang="en-US" sz="3100" dirty="0" smtClean="0"/>
              <a:t>The </a:t>
            </a:r>
            <a:r>
              <a:rPr lang="en-US" sz="3100" dirty="0"/>
              <a:t>type of crude being transported </a:t>
            </a:r>
            <a:r>
              <a:rPr lang="en-US" sz="3100" dirty="0" smtClean="0"/>
              <a:t>may </a:t>
            </a:r>
            <a:r>
              <a:rPr lang="en-US" sz="3100" dirty="0"/>
              <a:t>be more flammable than traditional heavy crude oil</a:t>
            </a:r>
            <a:r>
              <a:rPr lang="en-US" sz="3100" dirty="0" smtClean="0"/>
              <a:t>.  In recent accidents,</a:t>
            </a:r>
            <a:r>
              <a:rPr lang="en-US" sz="3100" dirty="0"/>
              <a:t> tank cars exploded with a force that </a:t>
            </a:r>
            <a:r>
              <a:rPr lang="en-US" sz="3100" dirty="0" smtClean="0"/>
              <a:t/>
            </a:r>
            <a:br>
              <a:rPr lang="en-US" sz="3100" dirty="0" smtClean="0"/>
            </a:br>
            <a:r>
              <a:rPr lang="en-US" sz="3100" dirty="0" smtClean="0"/>
              <a:t>surprised investigators.</a:t>
            </a:r>
            <a:br>
              <a:rPr lang="en-US" sz="3100" dirty="0" smtClean="0"/>
            </a:br>
            <a:r>
              <a:rPr lang="en-US" sz="3100" dirty="0" smtClean="0"/>
              <a:t/>
            </a:r>
            <a:br>
              <a:rPr lang="en-US" sz="3100" dirty="0" smtClean="0"/>
            </a:br>
            <a:r>
              <a:rPr lang="en-US" sz="3100" dirty="0"/>
              <a:t/>
            </a:r>
            <a:br>
              <a:rPr lang="en-US" sz="3100" dirty="0"/>
            </a:br>
            <a:r>
              <a:rPr lang="en-US" sz="3100" dirty="0" smtClean="0"/>
              <a:t/>
            </a:r>
            <a:br>
              <a:rPr lang="en-US" sz="3100" dirty="0" smtClean="0"/>
            </a:br>
            <a:r>
              <a:rPr lang="en-US" sz="3100" dirty="0"/>
              <a:t/>
            </a:r>
            <a:br>
              <a:rPr lang="en-US" sz="3100" dirty="0"/>
            </a:br>
            <a:r>
              <a:rPr lang="en-US" sz="3100" dirty="0" smtClean="0"/>
              <a:t/>
            </a:r>
            <a:br>
              <a:rPr lang="en-US" sz="3100" dirty="0" smtClean="0"/>
            </a:br>
            <a:r>
              <a:rPr lang="en-US" sz="3100" dirty="0"/>
              <a:t/>
            </a:r>
            <a:br>
              <a:rPr lang="en-US" sz="3100" dirty="0"/>
            </a:br>
            <a:r>
              <a:rPr lang="en-US" sz="3100" dirty="0" smtClean="0"/>
              <a:t/>
            </a:r>
            <a:br>
              <a:rPr lang="en-US" sz="3100" dirty="0" smtClean="0"/>
            </a:br>
            <a:r>
              <a:rPr lang="en-US" sz="3100" dirty="0" smtClean="0"/>
              <a:t>Refineries presently do not have the processing towers, </a:t>
            </a:r>
            <a:r>
              <a:rPr lang="en-US" sz="3100" dirty="0"/>
              <a:t>known as </a:t>
            </a:r>
            <a:r>
              <a:rPr lang="en-US" sz="3100" dirty="0" smtClean="0"/>
              <a:t>stabilizers, </a:t>
            </a:r>
            <a:r>
              <a:rPr lang="en-US" sz="3100" dirty="0"/>
              <a:t>that shave off </a:t>
            </a:r>
            <a:r>
              <a:rPr lang="en-US" sz="3100" dirty="0" smtClean="0"/>
              <a:t>flammable</a:t>
            </a:r>
            <a:r>
              <a:rPr lang="en-US" sz="3100" dirty="0"/>
              <a:t> natural gas liquids (NGLs) </a:t>
            </a:r>
            <a:r>
              <a:rPr lang="en-US" sz="3100" dirty="0" smtClean="0"/>
              <a:t>from crude.</a:t>
            </a:r>
            <a:r>
              <a:rPr lang="en-US" sz="3100" dirty="0"/>
              <a:t/>
            </a:r>
            <a:br>
              <a:rPr lang="en-US" sz="3100" dirty="0"/>
            </a:br>
            <a:r>
              <a:rPr lang="en-US" sz="2800" dirty="0"/>
              <a:t/>
            </a:r>
            <a:br>
              <a:rPr lang="en-US" sz="2800" dirty="0"/>
            </a:br>
            <a:r>
              <a:rPr lang="en-US" sz="3100" dirty="0"/>
              <a:t/>
            </a:r>
            <a:br>
              <a:rPr lang="en-US" sz="3100" dirty="0"/>
            </a:br>
            <a:r>
              <a:rPr lang="en-US" dirty="0"/>
              <a:t/>
            </a:r>
            <a:br>
              <a:rPr lang="en-US" dirty="0"/>
            </a:br>
            <a:r>
              <a:rPr lang="en-US" dirty="0"/>
              <a:t/>
            </a:r>
            <a:br>
              <a:rPr lang="en-US" dirty="0"/>
            </a:br>
            <a:r>
              <a:rPr lang="en-US" dirty="0" smtClean="0">
                <a:solidFill>
                  <a:srgbClr val="000000"/>
                </a:solidFill>
                <a:latin typeface="Arial"/>
              </a:rPr>
              <a:t>  </a:t>
            </a:r>
            <a:endParaRPr lang="en-US" dirty="0"/>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315315" y="2514600"/>
            <a:ext cx="2295285" cy="2115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441405" y="2514600"/>
            <a:ext cx="2295285" cy="2115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45805" y="2514600"/>
            <a:ext cx="2295285" cy="2115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00405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illinoisgreens.org/danger_sig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012" y="381000"/>
            <a:ext cx="5593976" cy="3566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286000"/>
            <a:ext cx="8229600" cy="1143000"/>
          </a:xfrm>
        </p:spPr>
        <p:txBody>
          <a:bodyPr>
            <a:normAutofit fontScale="90000"/>
          </a:bodyPr>
          <a:lstStyle/>
          <a:p>
            <a:r>
              <a:rPr lang="en-US" dirty="0" smtClean="0"/>
              <a:t>Blast Zone </a:t>
            </a:r>
            <a:br>
              <a:rPr lang="en-US" dirty="0" smtClean="0"/>
            </a:br>
            <a:r>
              <a:rPr lang="en-US" dirty="0" smtClean="0"/>
              <a:t>of Crude Oil Tank Car</a:t>
            </a:r>
            <a:br>
              <a:rPr lang="en-US" dirty="0" smtClean="0"/>
            </a:br>
            <a:r>
              <a:rPr lang="en-US" dirty="0" smtClean="0"/>
              <a:t>Trains</a:t>
            </a:r>
            <a:endParaRPr lang="en-US" dirty="0"/>
          </a:p>
        </p:txBody>
      </p:sp>
      <p:sp>
        <p:nvSpPr>
          <p:cNvPr id="3" name="TextBox 2"/>
          <p:cNvSpPr txBox="1"/>
          <p:nvPr/>
        </p:nvSpPr>
        <p:spPr>
          <a:xfrm>
            <a:off x="274285" y="4230231"/>
            <a:ext cx="8750922" cy="2246769"/>
          </a:xfrm>
          <a:prstGeom prst="rect">
            <a:avLst/>
          </a:prstGeom>
          <a:noFill/>
        </p:spPr>
        <p:txBody>
          <a:bodyPr wrap="none" rtlCol="0">
            <a:spAutoFit/>
          </a:bodyPr>
          <a:lstStyle/>
          <a:p>
            <a:pPr algn="just"/>
            <a:r>
              <a:rPr lang="en-US" sz="2800" dirty="0" smtClean="0">
                <a:latin typeface="+mj-lt"/>
              </a:rPr>
              <a:t>Each day, nearly 500 freight trains pass through the region </a:t>
            </a:r>
          </a:p>
          <a:p>
            <a:pPr algn="just"/>
            <a:r>
              <a:rPr lang="en-US" sz="2800" dirty="0" smtClean="0">
                <a:latin typeface="+mj-lt"/>
              </a:rPr>
              <a:t>¼ of the nation's freight rail traffic, handling 37,500 railcars</a:t>
            </a:r>
          </a:p>
          <a:p>
            <a:pPr algn="just"/>
            <a:r>
              <a:rPr lang="en-US" sz="2800" dirty="0" smtClean="0">
                <a:latin typeface="+mj-lt"/>
              </a:rPr>
              <a:t>Each of the cars can spend from 10 to 30 hours </a:t>
            </a:r>
          </a:p>
          <a:p>
            <a:pPr algn="just"/>
            <a:r>
              <a:rPr lang="en-US" sz="2800" dirty="0" smtClean="0">
                <a:latin typeface="+mj-lt"/>
              </a:rPr>
              <a:t>traversing the Chicago region, and switched at any one of </a:t>
            </a:r>
          </a:p>
          <a:p>
            <a:pPr algn="just"/>
            <a:r>
              <a:rPr lang="en-US" sz="2800" dirty="0" smtClean="0">
                <a:latin typeface="+mj-lt"/>
              </a:rPr>
              <a:t>the 21 yards</a:t>
            </a:r>
            <a:endParaRPr lang="en-US" sz="2800" dirty="0">
              <a:latin typeface="+mj-lt"/>
            </a:endParaRPr>
          </a:p>
        </p:txBody>
      </p:sp>
    </p:spTree>
    <p:extLst>
      <p:ext uri="{BB962C8B-B14F-4D97-AF65-F5344CB8AC3E}">
        <p14:creationId xmlns:p14="http://schemas.microsoft.com/office/powerpoint/2010/main" val="36256031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1752</TotalTime>
  <Words>428</Words>
  <Application>Microsoft Office PowerPoint</Application>
  <PresentationFormat>On-screen Show (4:3)</PresentationFormat>
  <Paragraphs>59</Paragraphs>
  <Slides>41</Slides>
  <Notes>1</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Crude Oil Tank Car Trains traveling through                            </vt:lpstr>
      <vt:lpstr>Presented by the Chicago Greens</vt:lpstr>
      <vt:lpstr>and the New York and Chicago Railroad </vt:lpstr>
      <vt:lpstr>Freight is moved by rail, water, pipeline, truck, and air The rail network accounts for 40 percent of U.S. freight moves by ton-miles  (the length freight travels) </vt:lpstr>
      <vt:lpstr> Each person in the U.S. requires the movement of approximately 40 tons of freight every year.</vt:lpstr>
      <vt:lpstr>Rail shipments of crude oil have grown from a few thousand carloads a decade ago to 434,000 carloads last year, with projections to 600,000 a year by 2015</vt:lpstr>
      <vt:lpstr>Don’t buy the argument that crude-by-rail disasters demonstrate the need for the Keystone XL pipeline. In fact, the two transport methods have very little to do with each other.   The vast majority of crude moving by rail is moving east or west from  shale sources, not the tar sands crude that Keystone XL would have shipped.   Oil producers have rejected proposed pipelines because they prefer the flexibility of rail to sell their products to whichever market is paying the highest price.   </vt:lpstr>
      <vt:lpstr>The type of crude being transported may be more flammable than traditional heavy crude oil.  In recent accidents, tank cars exploded with a force that  surprised investigators.        Refineries presently do not have the processing towers, known as stabilizers, that shave off flammable natural gas liquids (NGLs) from crude.       </vt:lpstr>
      <vt:lpstr>Blast Zone  of Crude Oil Tank Car Trains</vt:lpstr>
      <vt:lpstr>6 of the 7 largest rail carriers access the region:   the eastern railroads, Norfolk Southern (NS) and CSX; the western railroads, BNSF Railway (BNSF) and Union Pacific (UP);  and the two Canadian railroads, Canadian Pacific (CPR) and Canadian National (CN).</vt:lpstr>
      <vt:lpstr>5 Corridors in/out - through Chicago Central, Beltway, Western Ave, East-West,  Passenger Express The volume of goods transported via rail to, from, or through Chicago is forecast to increase nearly 150 percent between 2010 and 2040.</vt:lpstr>
      <vt:lpstr>The state is served by 47 common  freight carrier railroads, and 10  private freight carriers. </vt:lpstr>
      <vt:lpstr>PowerPoint Presentation</vt:lpstr>
      <vt:lpstr>PowerPoint Presentation</vt:lpstr>
      <vt:lpstr>The rail lines built more than a century ago in Chicago were not configured for the volumes / types of freight being carried currently</vt:lpstr>
      <vt:lpstr>PowerPoint Presentation</vt:lpstr>
      <vt:lpstr>PowerPoint Presentation</vt:lpstr>
      <vt:lpstr>Does a crude oil tank car train pass by my house, or go through my neighborhood? </vt:lpstr>
      <vt:lpstr>The U.S. is becoming a more urbanized country.   It is forecast that 75% of U.S. inhabitants will live in these areas.</vt:lpstr>
      <vt:lpstr>30 trains a week travel through Kane, DuPage and Cook counties on the BNSF  - through suburbs from Aurora and Naperville to Cicero and into Chicago Canadian National runs 5 to 7 crude oil trains a week through Will, Cook and DuPage counties An average of 4 Canadian Pacific crude oil trains pass through Lake, Cook and DuPage counties weekly The Union Pacific reported up to 2 trains a week through Cook and Will counties Trains are turned over in Cook County to CSX Transportation and Norfolk Southern railroads and continue to east coast refineries      </vt:lpstr>
      <vt:lpstr>There is no legal limit to the length of train. "Helper" engines can be added at the rear of a train, and enable increasing the length.  Super freight trains, although not common, can extend about 3 1/2 miles.  </vt:lpstr>
      <vt:lpstr>PowerPoint Presentation</vt:lpstr>
      <vt:lpstr>PowerPoint Presentation</vt:lpstr>
      <vt:lpstr>The Staggers Act of 1980 deregulated the American railroad industry</vt:lpstr>
      <vt:lpstr>Tanks cars have a plate thickness of only 7⁄ 16 inch, with a capacity of carrying 34,500 US gallons of oil.    Much of the oil is being hauled by an old fleet of some 78,000 tank cars lacking safety features.    </vt:lpstr>
      <vt:lpstr>PowerPoint Presentation</vt:lpstr>
      <vt:lpstr>PowerPoint Presentation</vt:lpstr>
      <vt:lpstr>PowerPoint Presentation</vt:lpstr>
      <vt:lpstr>Maintenance of Way Federal track safety standards allow 19 out of 24 crossties to be defective along any 39-foot stretch of the lowest grade of track, where the speed limit is 10 m.p.h.  On the best of tracks, which have a speed limit of 80 m.p.h., the standards allow half of the crossties to be decayed or missing. </vt:lpstr>
      <vt:lpstr>PowerPoint Presentation</vt:lpstr>
      <vt:lpstr>PowerPoint Presentation</vt:lpstr>
      <vt:lpstr>Speeds in excess of 25 mph “irresponsible” given known weaknesses of tank cars Slower speeds can cause a sloshing effect in tank cars, with rolling stock wobbling off the tracks</vt:lpstr>
      <vt:lpstr>10 Accidents a Year Anticipated </vt:lpstr>
      <vt:lpstr>PowerPoint Presentation</vt:lpstr>
      <vt:lpstr>PowerPoint Presentation</vt:lpstr>
      <vt:lpstr>PowerPoint Presentation</vt:lpstr>
      <vt:lpstr>Current Estimate: Average of 15 Trains Loaded  Each Day For Round Trips of 3,200 miles  Traveling 17,500,000  Train-Miles Through the US each year   </vt:lpstr>
      <vt:lpstr>PowerPoint Presentation</vt:lpstr>
      <vt:lpstr>FRA       Federal Railroad Administration       DOT The oil and railroad industries are urging federal regulators to allow them as long as 7 years to upgrade existing tank cars. The proposals included an upgrade in operating protocols, such as lower speed limits, more track inspections, and better emergency response training.     </vt:lpstr>
      <vt:lpstr>PowerPoint Presentation</vt:lpstr>
      <vt:lpstr>Chicago Greens www.illinoisgreens.org  Monthly Meetings 2nd Sunday of Each Month 2-4:00 PM Powell’s Bookstore Halsted and Roosevelt (800 W, 1299 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Crude Oil Tank Car Trains traveling through Chicago</dc:title>
  <dc:creator>Windows User</dc:creator>
  <cp:lastModifiedBy>Windows User</cp:lastModifiedBy>
  <cp:revision>152</cp:revision>
  <dcterms:created xsi:type="dcterms:W3CDTF">2015-04-05T20:01:19Z</dcterms:created>
  <dcterms:modified xsi:type="dcterms:W3CDTF">2015-04-11T13:07:14Z</dcterms:modified>
</cp:coreProperties>
</file>